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3" r:id="rId1"/>
  </p:sldMasterIdLst>
  <p:notesMasterIdLst>
    <p:notesMasterId r:id="rId22"/>
  </p:notesMasterIdLst>
  <p:sldIdLst>
    <p:sldId id="282" r:id="rId2"/>
    <p:sldId id="281" r:id="rId3"/>
    <p:sldId id="257" r:id="rId4"/>
    <p:sldId id="279" r:id="rId5"/>
    <p:sldId id="271" r:id="rId6"/>
    <p:sldId id="259" r:id="rId7"/>
    <p:sldId id="262" r:id="rId8"/>
    <p:sldId id="260" r:id="rId9"/>
    <p:sldId id="261" r:id="rId10"/>
    <p:sldId id="266" r:id="rId11"/>
    <p:sldId id="288" r:id="rId12"/>
    <p:sldId id="290" r:id="rId13"/>
    <p:sldId id="284" r:id="rId14"/>
    <p:sldId id="285" r:id="rId15"/>
    <p:sldId id="292" r:id="rId16"/>
    <p:sldId id="291" r:id="rId17"/>
    <p:sldId id="267" r:id="rId18"/>
    <p:sldId id="293" r:id="rId19"/>
    <p:sldId id="286" r:id="rId20"/>
    <p:sldId id="28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0B7725C-D520-4DF4-8131-EF5CE96A570E}">
          <p14:sldIdLst>
            <p14:sldId id="282"/>
            <p14:sldId id="281"/>
            <p14:sldId id="257"/>
            <p14:sldId id="279"/>
            <p14:sldId id="271"/>
            <p14:sldId id="259"/>
            <p14:sldId id="262"/>
            <p14:sldId id="260"/>
            <p14:sldId id="261"/>
            <p14:sldId id="266"/>
            <p14:sldId id="288"/>
            <p14:sldId id="290"/>
            <p14:sldId id="284"/>
            <p14:sldId id="285"/>
            <p14:sldId id="292"/>
            <p14:sldId id="291"/>
            <p14:sldId id="267"/>
            <p14:sldId id="293"/>
            <p14:sldId id="286"/>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98E897-17DC-4533-A9C6-D30076370142}" v="1" dt="2024-10-21T04:58:01.9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5033" autoAdjust="0"/>
  </p:normalViewPr>
  <p:slideViewPr>
    <p:cSldViewPr snapToGrid="0">
      <p:cViewPr>
        <p:scale>
          <a:sx n="69" d="100"/>
          <a:sy n="69" d="100"/>
        </p:scale>
        <p:origin x="42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sarga R" userId="3f95fe9c71fcb9b2" providerId="LiveId" clId="{0298E897-17DC-4533-A9C6-D30076370142}"/>
    <pc:docChg chg="undo custSel addSld delSld modSld sldOrd">
      <pc:chgData name="Nisarga R" userId="3f95fe9c71fcb9b2" providerId="LiveId" clId="{0298E897-17DC-4533-A9C6-D30076370142}" dt="2024-10-21T06:26:47.527" v="385" actId="20577"/>
      <pc:docMkLst>
        <pc:docMk/>
      </pc:docMkLst>
      <pc:sldChg chg="modSp mod ord">
        <pc:chgData name="Nisarga R" userId="3f95fe9c71fcb9b2" providerId="LiveId" clId="{0298E897-17DC-4533-A9C6-D30076370142}" dt="2024-10-21T06:26:47.527" v="385" actId="20577"/>
        <pc:sldMkLst>
          <pc:docMk/>
          <pc:sldMk cId="3947900927" sldId="260"/>
        </pc:sldMkLst>
        <pc:spChg chg="mod">
          <ac:chgData name="Nisarga R" userId="3f95fe9c71fcb9b2" providerId="LiveId" clId="{0298E897-17DC-4533-A9C6-D30076370142}" dt="2024-10-21T05:02:26.928" v="158" actId="1076"/>
          <ac:spMkLst>
            <pc:docMk/>
            <pc:sldMk cId="3947900927" sldId="260"/>
            <ac:spMk id="2" creationId="{FC8C4DB3-2E15-2C81-54F0-C418387F5739}"/>
          </ac:spMkLst>
        </pc:spChg>
        <pc:spChg chg="mod">
          <ac:chgData name="Nisarga R" userId="3f95fe9c71fcb9b2" providerId="LiveId" clId="{0298E897-17DC-4533-A9C6-D30076370142}" dt="2024-10-21T06:26:47.527" v="385" actId="20577"/>
          <ac:spMkLst>
            <pc:docMk/>
            <pc:sldMk cId="3947900927" sldId="260"/>
            <ac:spMk id="3" creationId="{5565F912-C531-4C9F-61B3-105B57F38A8F}"/>
          </ac:spMkLst>
        </pc:spChg>
      </pc:sldChg>
      <pc:sldChg chg="modSp mod">
        <pc:chgData name="Nisarga R" userId="3f95fe9c71fcb9b2" providerId="LiveId" clId="{0298E897-17DC-4533-A9C6-D30076370142}" dt="2024-10-21T05:04:09.330" v="162" actId="2710"/>
        <pc:sldMkLst>
          <pc:docMk/>
          <pc:sldMk cId="383604555" sldId="261"/>
        </pc:sldMkLst>
        <pc:spChg chg="mod">
          <ac:chgData name="Nisarga R" userId="3f95fe9c71fcb9b2" providerId="LiveId" clId="{0298E897-17DC-4533-A9C6-D30076370142}" dt="2024-10-21T05:04:09.330" v="162" actId="2710"/>
          <ac:spMkLst>
            <pc:docMk/>
            <pc:sldMk cId="383604555" sldId="261"/>
            <ac:spMk id="3" creationId="{FAC3ECEC-D126-657A-58BA-613E13931B90}"/>
          </ac:spMkLst>
        </pc:spChg>
      </pc:sldChg>
      <pc:sldChg chg="ord">
        <pc:chgData name="Nisarga R" userId="3f95fe9c71fcb9b2" providerId="LiveId" clId="{0298E897-17DC-4533-A9C6-D30076370142}" dt="2024-10-21T05:44:25.344" v="379"/>
        <pc:sldMkLst>
          <pc:docMk/>
          <pc:sldMk cId="3886472687" sldId="262"/>
        </pc:sldMkLst>
      </pc:sldChg>
      <pc:sldChg chg="del">
        <pc:chgData name="Nisarga R" userId="3f95fe9c71fcb9b2" providerId="LiveId" clId="{0298E897-17DC-4533-A9C6-D30076370142}" dt="2024-10-21T05:31:46.679" v="353" actId="47"/>
        <pc:sldMkLst>
          <pc:docMk/>
          <pc:sldMk cId="2019789643" sldId="263"/>
        </pc:sldMkLst>
      </pc:sldChg>
      <pc:sldChg chg="modSp mod">
        <pc:chgData name="Nisarga R" userId="3f95fe9c71fcb9b2" providerId="LiveId" clId="{0298E897-17DC-4533-A9C6-D30076370142}" dt="2024-10-21T04:59:46.649" v="78" actId="1076"/>
        <pc:sldMkLst>
          <pc:docMk/>
          <pc:sldMk cId="1466382694" sldId="267"/>
        </pc:sldMkLst>
        <pc:spChg chg="mod">
          <ac:chgData name="Nisarga R" userId="3f95fe9c71fcb9b2" providerId="LiveId" clId="{0298E897-17DC-4533-A9C6-D30076370142}" dt="2024-10-21T04:59:46.649" v="78" actId="1076"/>
          <ac:spMkLst>
            <pc:docMk/>
            <pc:sldMk cId="1466382694" sldId="267"/>
            <ac:spMk id="3" creationId="{64BD9682-1E62-5CD1-AEA4-17DDA9EC361C}"/>
          </ac:spMkLst>
        </pc:spChg>
      </pc:sldChg>
      <pc:sldChg chg="modSp mod">
        <pc:chgData name="Nisarga R" userId="3f95fe9c71fcb9b2" providerId="LiveId" clId="{0298E897-17DC-4533-A9C6-D30076370142}" dt="2024-10-21T04:56:49.695" v="20" actId="14100"/>
        <pc:sldMkLst>
          <pc:docMk/>
          <pc:sldMk cId="3201145034" sldId="271"/>
        </pc:sldMkLst>
        <pc:spChg chg="mod">
          <ac:chgData name="Nisarga R" userId="3f95fe9c71fcb9b2" providerId="LiveId" clId="{0298E897-17DC-4533-A9C6-D30076370142}" dt="2024-10-21T04:56:49.695" v="20" actId="14100"/>
          <ac:spMkLst>
            <pc:docMk/>
            <pc:sldMk cId="3201145034" sldId="271"/>
            <ac:spMk id="2" creationId="{2DBA146A-4A3E-1A9A-E203-1007EC5BBFE3}"/>
          </ac:spMkLst>
        </pc:spChg>
        <pc:spChg chg="mod">
          <ac:chgData name="Nisarga R" userId="3f95fe9c71fcb9b2" providerId="LiveId" clId="{0298E897-17DC-4533-A9C6-D30076370142}" dt="2024-10-21T04:56:19.159" v="16" actId="14100"/>
          <ac:spMkLst>
            <pc:docMk/>
            <pc:sldMk cId="3201145034" sldId="271"/>
            <ac:spMk id="3" creationId="{EBEEB2F9-8E18-CA15-A20D-AF54C0868040}"/>
          </ac:spMkLst>
        </pc:spChg>
      </pc:sldChg>
      <pc:sldChg chg="modSp mod">
        <pc:chgData name="Nisarga R" userId="3f95fe9c71fcb9b2" providerId="LiveId" clId="{0298E897-17DC-4533-A9C6-D30076370142}" dt="2024-10-21T05:23:37.239" v="352" actId="20577"/>
        <pc:sldMkLst>
          <pc:docMk/>
          <pc:sldMk cId="3678173796" sldId="282"/>
        </pc:sldMkLst>
        <pc:spChg chg="mod">
          <ac:chgData name="Nisarga R" userId="3f95fe9c71fcb9b2" providerId="LiveId" clId="{0298E897-17DC-4533-A9C6-D30076370142}" dt="2024-10-21T05:08:49.514" v="163" actId="1076"/>
          <ac:spMkLst>
            <pc:docMk/>
            <pc:sldMk cId="3678173796" sldId="282"/>
            <ac:spMk id="2" creationId="{B8A50A0A-0E47-E1BA-6D27-6FA672590CB4}"/>
          </ac:spMkLst>
        </pc:spChg>
        <pc:spChg chg="mod">
          <ac:chgData name="Nisarga R" userId="3f95fe9c71fcb9b2" providerId="LiveId" clId="{0298E897-17DC-4533-A9C6-D30076370142}" dt="2024-10-21T05:23:37.239" v="352" actId="20577"/>
          <ac:spMkLst>
            <pc:docMk/>
            <pc:sldMk cId="3678173796" sldId="282"/>
            <ac:spMk id="3" creationId="{08694510-B774-6EE6-2434-759D80E2BDE7}"/>
          </ac:spMkLst>
        </pc:spChg>
      </pc:sldChg>
      <pc:sldChg chg="new del">
        <pc:chgData name="Nisarga R" userId="3f95fe9c71fcb9b2" providerId="LiveId" clId="{0298E897-17DC-4533-A9C6-D30076370142}" dt="2024-10-21T04:53:42.607" v="4" actId="47"/>
        <pc:sldMkLst>
          <pc:docMk/>
          <pc:sldMk cId="53385627" sldId="283"/>
        </pc:sldMkLst>
      </pc:sldChg>
      <pc:sldChg chg="new del">
        <pc:chgData name="Nisarga R" userId="3f95fe9c71fcb9b2" providerId="LiveId" clId="{0298E897-17DC-4533-A9C6-D30076370142}" dt="2024-10-21T05:32:04.562" v="355" actId="47"/>
        <pc:sldMkLst>
          <pc:docMk/>
          <pc:sldMk cId="650596926" sldId="283"/>
        </pc:sldMkLst>
      </pc:sldChg>
      <pc:sldChg chg="new del">
        <pc:chgData name="Nisarga R" userId="3f95fe9c71fcb9b2" providerId="LiveId" clId="{0298E897-17DC-4533-A9C6-D30076370142}" dt="2024-10-21T05:32:23.860" v="357" actId="47"/>
        <pc:sldMkLst>
          <pc:docMk/>
          <pc:sldMk cId="3030291814" sldId="283"/>
        </pc:sldMkLst>
      </pc:sldChg>
      <pc:sldChg chg="modSp new mod">
        <pc:chgData name="Nisarga R" userId="3f95fe9c71fcb9b2" providerId="LiveId" clId="{0298E897-17DC-4533-A9C6-D30076370142}" dt="2024-10-21T05:33:06.839" v="377" actId="122"/>
        <pc:sldMkLst>
          <pc:docMk/>
          <pc:sldMk cId="3150348050" sldId="283"/>
        </pc:sldMkLst>
        <pc:spChg chg="mod">
          <ac:chgData name="Nisarga R" userId="3f95fe9c71fcb9b2" providerId="LiveId" clId="{0298E897-17DC-4533-A9C6-D30076370142}" dt="2024-10-21T05:33:06.839" v="377" actId="122"/>
          <ac:spMkLst>
            <pc:docMk/>
            <pc:sldMk cId="3150348050" sldId="283"/>
            <ac:spMk id="2" creationId="{278EC332-375A-84EB-5615-36D2EE814460}"/>
          </ac:spMkLst>
        </pc:spChg>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79752E-4769-437D-A6F1-A603BF82D730}" type="datetimeFigureOut">
              <a:rPr lang="en-IN" smtClean="0"/>
              <a:t>07-12-2024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2C0AAC-5A56-4F91-9E63-7253A543E630}" type="slidenum">
              <a:rPr lang="en-IN" smtClean="0"/>
              <a:t>‹#›</a:t>
            </a:fld>
            <a:endParaRPr lang="en-IN"/>
          </a:p>
        </p:txBody>
      </p:sp>
    </p:spTree>
    <p:extLst>
      <p:ext uri="{BB962C8B-B14F-4D97-AF65-F5344CB8AC3E}">
        <p14:creationId xmlns:p14="http://schemas.microsoft.com/office/powerpoint/2010/main" val="503543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C2C0AAC-5A56-4F91-9E63-7253A543E630}" type="slidenum">
              <a:rPr lang="en-IN" smtClean="0"/>
              <a:t>1</a:t>
            </a:fld>
            <a:endParaRPr lang="en-IN"/>
          </a:p>
        </p:txBody>
      </p:sp>
    </p:spTree>
    <p:extLst>
      <p:ext uri="{BB962C8B-B14F-4D97-AF65-F5344CB8AC3E}">
        <p14:creationId xmlns:p14="http://schemas.microsoft.com/office/powerpoint/2010/main" val="596589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1EAACC7-3B3F-47D1-959A-EF58926E955E}" type="datetimeFigureOut">
              <a:rPr lang="en-US" smtClean="0"/>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009095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EAACC7-3B3F-47D1-959A-EF58926E955E}" type="datetimeFigureOut">
              <a:rPr lang="en-US" smtClean="0"/>
              <a:t>12/7/2024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214711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EAACC7-3B3F-47D1-959A-EF58926E955E}" type="datetimeFigureOut">
              <a:rPr lang="en-US" smtClean="0"/>
              <a:t>12/7/2024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71383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EAACC7-3B3F-47D1-959A-EF58926E955E}" type="datetimeFigureOut">
              <a:rPr lang="en-US" smtClean="0"/>
              <a:t>12/7/2024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05313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1EAACC7-3B3F-47D1-959A-EF58926E955E}" type="datetimeFigureOut">
              <a:rPr lang="en-US" smtClean="0"/>
              <a:t>12/7/2024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97896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EAACC7-3B3F-47D1-959A-EF58926E955E}" type="datetimeFigureOut">
              <a:rPr lang="en-US" smtClean="0"/>
              <a:t>12/7/2024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584904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EAACC7-3B3F-47D1-959A-EF58926E955E}" type="datetimeFigureOut">
              <a:rPr lang="en-US" smtClean="0"/>
              <a:t>12/7/2024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109727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EAACC7-3B3F-47D1-959A-EF58926E955E}" type="datetimeFigureOut">
              <a:rPr lang="en-US" smtClean="0"/>
              <a:t>12/7/2024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49615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AACC7-3B3F-47D1-959A-EF58926E955E}" type="datetimeFigureOut">
              <a:rPr lang="en-US" smtClean="0"/>
              <a:t>12/7/2024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0918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EAACC7-3B3F-47D1-959A-EF58926E955E}" type="datetimeFigureOut">
              <a:rPr lang="en-US" smtClean="0"/>
              <a:t>12/7/2024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22646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EAACC7-3B3F-47D1-959A-EF58926E955E}" type="datetimeFigureOut">
              <a:rPr lang="en-US" smtClean="0"/>
              <a:t>12/7/2024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02369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EAACC7-3B3F-47D1-959A-EF58926E955E}" type="datetimeFigureOut">
              <a:rPr lang="en-US" smtClean="0"/>
              <a:t>12/7/2024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032832398"/>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96" r:id="rId3"/>
    <p:sldLayoutId id="2147484297" r:id="rId4"/>
    <p:sldLayoutId id="2147484298" r:id="rId5"/>
    <p:sldLayoutId id="2147484299" r:id="rId6"/>
    <p:sldLayoutId id="2147484300" r:id="rId7"/>
    <p:sldLayoutId id="2147484301" r:id="rId8"/>
    <p:sldLayoutId id="2147484302" r:id="rId9"/>
    <p:sldLayoutId id="2147484303" r:id="rId10"/>
    <p:sldLayoutId id="21474843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50A0A-0E47-E1BA-6D27-6FA672590CB4}"/>
              </a:ext>
            </a:extLst>
          </p:cNvPr>
          <p:cNvSpPr>
            <a:spLocks noGrp="1"/>
          </p:cNvSpPr>
          <p:nvPr>
            <p:ph type="ctrTitle"/>
          </p:nvPr>
        </p:nvSpPr>
        <p:spPr>
          <a:xfrm>
            <a:off x="1524000" y="289249"/>
            <a:ext cx="9144000" cy="1998403"/>
          </a:xfrm>
        </p:spPr>
        <p:txBody>
          <a:bodyPr>
            <a:normAutofit/>
          </a:bodyPr>
          <a:lstStyle/>
          <a:p>
            <a:r>
              <a:rPr lang="en-US" sz="2500" b="1" dirty="0">
                <a:latin typeface="Times New Roman" panose="02020603050405020304" pitchFamily="18" charset="0"/>
                <a:cs typeface="Times New Roman" panose="02020603050405020304" pitchFamily="18" charset="0"/>
              </a:rPr>
              <a:t>EAST WEST INSTITUTE OF TECHNOLOGY</a:t>
            </a:r>
            <a:r>
              <a:rPr lang="en-US" sz="2500" dirty="0">
                <a:latin typeface="Times New Roman" panose="02020603050405020304" pitchFamily="18" charset="0"/>
                <a:cs typeface="Times New Roman" panose="02020603050405020304" pitchFamily="18" charset="0"/>
              </a:rPr>
              <a:t/>
            </a:r>
            <a:br>
              <a:rPr lang="en-US" sz="2500" dirty="0">
                <a:latin typeface="Times New Roman" panose="02020603050405020304" pitchFamily="18" charset="0"/>
                <a:cs typeface="Times New Roman" panose="02020603050405020304" pitchFamily="18" charset="0"/>
              </a:rPr>
            </a:br>
            <a:r>
              <a:rPr lang="en-US" sz="2500" dirty="0">
                <a:latin typeface="Times New Roman" panose="02020603050405020304" pitchFamily="18" charset="0"/>
                <a:cs typeface="Times New Roman" panose="02020603050405020304" pitchFamily="18" charset="0"/>
              </a:rPr>
              <a:t/>
            </a:r>
            <a:br>
              <a:rPr lang="en-US" sz="2500" dirty="0">
                <a:latin typeface="Times New Roman" panose="02020603050405020304" pitchFamily="18" charset="0"/>
                <a:cs typeface="Times New Roman" panose="02020603050405020304" pitchFamily="18" charset="0"/>
              </a:rPr>
            </a:br>
            <a:r>
              <a:rPr lang="en-US" sz="2500" b="1" dirty="0">
                <a:latin typeface="Times New Roman" panose="02020603050405020304" pitchFamily="18" charset="0"/>
                <a:cs typeface="Times New Roman" panose="02020603050405020304" pitchFamily="18" charset="0"/>
              </a:rPr>
              <a:t>DEPARTMENT OF ARTIFICIAL  INTELLIGENCE  AND DATA SCIENCE</a:t>
            </a:r>
            <a:br>
              <a:rPr lang="en-US" sz="2500" b="1" dirty="0">
                <a:latin typeface="Times New Roman" panose="02020603050405020304" pitchFamily="18" charset="0"/>
                <a:cs typeface="Times New Roman" panose="02020603050405020304" pitchFamily="18" charset="0"/>
              </a:rPr>
            </a:br>
            <a:endParaRPr lang="en-IN" sz="2500" dirty="0"/>
          </a:p>
        </p:txBody>
      </p:sp>
      <p:sp>
        <p:nvSpPr>
          <p:cNvPr id="3" name="Subtitle 2">
            <a:extLst>
              <a:ext uri="{FF2B5EF4-FFF2-40B4-BE49-F238E27FC236}">
                <a16:creationId xmlns:a16="http://schemas.microsoft.com/office/drawing/2014/main" id="{08694510-B774-6EE6-2434-759D80E2BDE7}"/>
              </a:ext>
            </a:extLst>
          </p:cNvPr>
          <p:cNvSpPr>
            <a:spLocks noGrp="1"/>
          </p:cNvSpPr>
          <p:nvPr>
            <p:ph type="subTitle" idx="1"/>
          </p:nvPr>
        </p:nvSpPr>
        <p:spPr>
          <a:xfrm>
            <a:off x="1202093" y="2660732"/>
            <a:ext cx="9682066" cy="4439719"/>
          </a:xfrm>
        </p:spPr>
        <p:txBody>
          <a:bodyPr>
            <a:normAutofit/>
          </a:bodyPr>
          <a:lstStyle/>
          <a:p>
            <a:r>
              <a:rPr lang="en-US" sz="2000" b="1" i="1" dirty="0">
                <a:solidFill>
                  <a:schemeClr val="tx1"/>
                </a:solidFill>
              </a:rPr>
              <a:t>PROJECT RESENTATION ON </a:t>
            </a:r>
          </a:p>
          <a:p>
            <a:r>
              <a:rPr lang="en-US" sz="2000" b="1" i="1" dirty="0">
                <a:solidFill>
                  <a:schemeClr val="tx1"/>
                </a:solidFill>
              </a:rPr>
              <a:t>HATE SPEECH DETECTION SYSTEM USING DEEP LEARNING AND NLP</a:t>
            </a:r>
          </a:p>
          <a:p>
            <a:endParaRPr lang="en-IN" dirty="0">
              <a:solidFill>
                <a:schemeClr val="tx1"/>
              </a:solidFill>
            </a:endParaRPr>
          </a:p>
          <a:p>
            <a:endParaRPr lang="en-IN" dirty="0">
              <a:solidFill>
                <a:schemeClr val="tx1"/>
              </a:solidFill>
            </a:endParaRPr>
          </a:p>
          <a:p>
            <a:pPr algn="l"/>
            <a:r>
              <a:rPr lang="en-IN" sz="1800" b="1" i="1" dirty="0">
                <a:solidFill>
                  <a:schemeClr val="tx1"/>
                </a:solidFill>
              </a:rPr>
              <a:t>PRESENTED BY</a:t>
            </a:r>
            <a:r>
              <a:rPr lang="en-IN" sz="1800" i="1" dirty="0">
                <a:solidFill>
                  <a:schemeClr val="tx1"/>
                </a:solidFill>
              </a:rPr>
              <a:t>:                                                                                                              </a:t>
            </a:r>
            <a:r>
              <a:rPr lang="en-IN" sz="1800" b="1" i="1" dirty="0">
                <a:solidFill>
                  <a:schemeClr val="tx1"/>
                </a:solidFill>
              </a:rPr>
              <a:t>GUIDE</a:t>
            </a:r>
          </a:p>
          <a:p>
            <a:pPr algn="l"/>
            <a:r>
              <a:rPr lang="en-IN" sz="1800" dirty="0">
                <a:solidFill>
                  <a:schemeClr val="tx1"/>
                </a:solidFill>
              </a:rPr>
              <a:t>  BHAVANA K                                                                                                            MR.VINAYAK  S</a:t>
            </a:r>
          </a:p>
          <a:p>
            <a:pPr algn="l"/>
            <a:r>
              <a:rPr lang="en-IN" sz="1800" dirty="0">
                <a:solidFill>
                  <a:schemeClr val="tx1"/>
                </a:solidFill>
              </a:rPr>
              <a:t>  NISARGA  R</a:t>
            </a:r>
            <a:r>
              <a:rPr lang="en-IN" sz="1600" dirty="0">
                <a:solidFill>
                  <a:schemeClr val="tx1"/>
                </a:solidFill>
              </a:rPr>
              <a:t>                                                                                                            (DEPARTMENT OF ISE AND AI&amp;DS)</a:t>
            </a:r>
          </a:p>
          <a:p>
            <a:pPr algn="l"/>
            <a:r>
              <a:rPr lang="en-IN" sz="1800" dirty="0">
                <a:solidFill>
                  <a:schemeClr val="tx1"/>
                </a:solidFill>
              </a:rPr>
              <a:t>  SAHAANA V</a:t>
            </a:r>
          </a:p>
          <a:p>
            <a:pPr algn="l"/>
            <a:r>
              <a:rPr lang="en-IN" sz="1800" dirty="0">
                <a:solidFill>
                  <a:schemeClr val="tx1"/>
                </a:solidFill>
              </a:rPr>
              <a:t>  VAISHALI  P</a:t>
            </a:r>
          </a:p>
        </p:txBody>
      </p:sp>
    </p:spTree>
    <p:extLst>
      <p:ext uri="{BB962C8B-B14F-4D97-AF65-F5344CB8AC3E}">
        <p14:creationId xmlns:p14="http://schemas.microsoft.com/office/powerpoint/2010/main" val="36781737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25907-8B8E-89BE-4C2D-E4E8F55C7624}"/>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H</a:t>
            </a:r>
            <a:r>
              <a:rPr lang="en-IN" dirty="0" err="1">
                <a:latin typeface="Times New Roman" panose="02020603050405020304" pitchFamily="18" charset="0"/>
                <a:cs typeface="Times New Roman" panose="02020603050405020304" pitchFamily="18" charset="0"/>
              </a:rPr>
              <a:t>ardware</a:t>
            </a:r>
            <a:r>
              <a:rPr lang="en-IN" dirty="0">
                <a:latin typeface="Times New Roman" panose="02020603050405020304" pitchFamily="18" charset="0"/>
                <a:cs typeface="Times New Roman" panose="02020603050405020304" pitchFamily="18" charset="0"/>
              </a:rPr>
              <a:t> And Software Requirements</a:t>
            </a:r>
          </a:p>
        </p:txBody>
      </p:sp>
      <p:sp>
        <p:nvSpPr>
          <p:cNvPr id="9" name="Text Placeholder 8">
            <a:extLst>
              <a:ext uri="{FF2B5EF4-FFF2-40B4-BE49-F238E27FC236}">
                <a16:creationId xmlns:a16="http://schemas.microsoft.com/office/drawing/2014/main" id="{2856E2AF-D90C-97F1-D90B-4967DB982F73}"/>
              </a:ext>
            </a:extLst>
          </p:cNvPr>
          <p:cNvSpPr>
            <a:spLocks noGrp="1"/>
          </p:cNvSpPr>
          <p:nvPr>
            <p:ph type="body" idx="1"/>
          </p:nvPr>
        </p:nvSpPr>
        <p:spPr/>
        <p:txBody>
          <a:bodyPr/>
          <a:lstStyle/>
          <a:p>
            <a:r>
              <a:rPr lang="en-IN" dirty="0">
                <a:latin typeface="Times New Roman" panose="02020603050405020304" pitchFamily="18" charset="0"/>
                <a:cs typeface="Times New Roman" panose="02020603050405020304" pitchFamily="18" charset="0"/>
              </a:rPr>
              <a:t>Hardware requirements</a:t>
            </a:r>
          </a:p>
        </p:txBody>
      </p:sp>
      <p:sp>
        <p:nvSpPr>
          <p:cNvPr id="10" name="Content Placeholder 9">
            <a:extLst>
              <a:ext uri="{FF2B5EF4-FFF2-40B4-BE49-F238E27FC236}">
                <a16:creationId xmlns:a16="http://schemas.microsoft.com/office/drawing/2014/main" id="{0AB63DB0-76CC-C74A-3081-991154532D43}"/>
              </a:ext>
            </a:extLst>
          </p:cNvPr>
          <p:cNvSpPr>
            <a:spLocks noGrp="1"/>
          </p:cNvSpPr>
          <p:nvPr>
            <p:ph sz="half" idx="2"/>
          </p:nvPr>
        </p:nvSpPr>
        <p:spPr/>
        <p:txBody>
          <a:bodyPr>
            <a:normAutofit/>
          </a:bodyPr>
          <a:lstStyle/>
          <a:p>
            <a:r>
              <a:rPr lang="en-IN" sz="1800" b="1" dirty="0">
                <a:latin typeface="Times New Roman" panose="02020603050405020304" pitchFamily="18" charset="0"/>
                <a:cs typeface="Times New Roman" panose="02020603050405020304" pitchFamily="18" charset="0"/>
              </a:rPr>
              <a:t>Processor</a:t>
            </a:r>
            <a:r>
              <a:rPr lang="en-IN" sz="1800" dirty="0">
                <a:latin typeface="Times New Roman" panose="02020603050405020304" pitchFamily="18" charset="0"/>
                <a:cs typeface="Times New Roman" panose="02020603050405020304" pitchFamily="18" charset="0"/>
              </a:rPr>
              <a:t>: i5 9</a:t>
            </a:r>
            <a:r>
              <a:rPr lang="en-IN" sz="1800" baseline="30000" dirty="0">
                <a:latin typeface="Times New Roman" panose="02020603050405020304" pitchFamily="18" charset="0"/>
                <a:cs typeface="Times New Roman" panose="02020603050405020304" pitchFamily="18" charset="0"/>
              </a:rPr>
              <a:t>th</a:t>
            </a:r>
            <a:r>
              <a:rPr lang="en-IN" sz="1800" dirty="0">
                <a:latin typeface="Times New Roman" panose="02020603050405020304" pitchFamily="18" charset="0"/>
                <a:cs typeface="Times New Roman" panose="02020603050405020304" pitchFamily="18" charset="0"/>
              </a:rPr>
              <a:t> generations.</a:t>
            </a:r>
          </a:p>
          <a:p>
            <a:r>
              <a:rPr lang="en-IN" sz="1800" b="1" dirty="0">
                <a:latin typeface="Times New Roman" panose="02020603050405020304" pitchFamily="18" charset="0"/>
                <a:cs typeface="Times New Roman" panose="02020603050405020304" pitchFamily="18" charset="0"/>
              </a:rPr>
              <a:t>Hard Disk</a:t>
            </a:r>
            <a:r>
              <a:rPr lang="en-IN" sz="1800" dirty="0">
                <a:latin typeface="Times New Roman" panose="02020603050405020304" pitchFamily="18" charset="0"/>
                <a:cs typeface="Times New Roman" panose="02020603050405020304" pitchFamily="18" charset="0"/>
              </a:rPr>
              <a:t>: 250 GB.</a:t>
            </a:r>
          </a:p>
          <a:p>
            <a:r>
              <a:rPr lang="en-IN" sz="1800" b="1" dirty="0">
                <a:latin typeface="Times New Roman" panose="02020603050405020304" pitchFamily="18" charset="0"/>
                <a:cs typeface="Times New Roman" panose="02020603050405020304" pitchFamily="18" charset="0"/>
              </a:rPr>
              <a:t>Monitor</a:t>
            </a:r>
            <a:r>
              <a:rPr lang="en-IN" sz="1800" dirty="0">
                <a:latin typeface="Times New Roman" panose="02020603050405020304" pitchFamily="18" charset="0"/>
                <a:cs typeface="Times New Roman" panose="02020603050405020304" pitchFamily="18" charset="0"/>
              </a:rPr>
              <a:t>: 15 VGA Color.</a:t>
            </a:r>
          </a:p>
          <a:p>
            <a:r>
              <a:rPr lang="en-IN" sz="1800" b="1" dirty="0">
                <a:latin typeface="Times New Roman" panose="02020603050405020304" pitchFamily="18" charset="0"/>
                <a:cs typeface="Times New Roman" panose="02020603050405020304" pitchFamily="18" charset="0"/>
              </a:rPr>
              <a:t>RAM</a:t>
            </a:r>
            <a:r>
              <a:rPr lang="en-IN" sz="1800" dirty="0">
                <a:latin typeface="Times New Roman" panose="02020603050405020304" pitchFamily="18" charset="0"/>
                <a:cs typeface="Times New Roman" panose="02020603050405020304" pitchFamily="18" charset="0"/>
              </a:rPr>
              <a:t>: 1 GB</a:t>
            </a:r>
          </a:p>
          <a:p>
            <a:r>
              <a:rPr lang="en-IN" sz="1800" b="1" dirty="0">
                <a:latin typeface="Times New Roman" panose="02020603050405020304" pitchFamily="18" charset="0"/>
                <a:cs typeface="Times New Roman" panose="02020603050405020304" pitchFamily="18" charset="0"/>
              </a:rPr>
              <a:t>Mouse</a:t>
            </a:r>
            <a:r>
              <a:rPr lang="en-IN" sz="1800" dirty="0">
                <a:latin typeface="Times New Roman" panose="02020603050405020304" pitchFamily="18" charset="0"/>
                <a:cs typeface="Times New Roman" panose="02020603050405020304" pitchFamily="18" charset="0"/>
              </a:rPr>
              <a:t>: Optical</a:t>
            </a:r>
          </a:p>
          <a:p>
            <a:r>
              <a:rPr lang="en-IN" sz="1800" b="1" dirty="0">
                <a:latin typeface="Times New Roman" panose="02020603050405020304" pitchFamily="18" charset="0"/>
                <a:cs typeface="Times New Roman" panose="02020603050405020304" pitchFamily="18" charset="0"/>
              </a:rPr>
              <a:t>Keyboard</a:t>
            </a:r>
            <a:r>
              <a:rPr lang="en-IN" sz="1800" dirty="0">
                <a:latin typeface="Times New Roman" panose="02020603050405020304" pitchFamily="18" charset="0"/>
                <a:cs typeface="Times New Roman" panose="02020603050405020304" pitchFamily="18" charset="0"/>
              </a:rPr>
              <a:t>: Multimedia</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
        <p:nvSpPr>
          <p:cNvPr id="11" name="Text Placeholder 10">
            <a:extLst>
              <a:ext uri="{FF2B5EF4-FFF2-40B4-BE49-F238E27FC236}">
                <a16:creationId xmlns:a16="http://schemas.microsoft.com/office/drawing/2014/main" id="{63FE2C1E-79E8-0E9B-CA4D-69EB19DF0692}"/>
              </a:ext>
            </a:extLst>
          </p:cNvPr>
          <p:cNvSpPr>
            <a:spLocks noGrp="1"/>
          </p:cNvSpPr>
          <p:nvPr>
            <p:ph type="body" sz="quarter" idx="3"/>
          </p:nvPr>
        </p:nvSpPr>
        <p:spPr/>
        <p:txBody>
          <a:bodyPr/>
          <a:lstStyle/>
          <a:p>
            <a:r>
              <a:rPr lang="en-IN" dirty="0">
                <a:latin typeface="Times New Roman" panose="02020603050405020304" pitchFamily="18" charset="0"/>
                <a:cs typeface="Times New Roman" panose="02020603050405020304" pitchFamily="18" charset="0"/>
              </a:rPr>
              <a:t>Software requirements</a:t>
            </a:r>
          </a:p>
        </p:txBody>
      </p:sp>
      <p:sp>
        <p:nvSpPr>
          <p:cNvPr id="12" name="Content Placeholder 11">
            <a:extLst>
              <a:ext uri="{FF2B5EF4-FFF2-40B4-BE49-F238E27FC236}">
                <a16:creationId xmlns:a16="http://schemas.microsoft.com/office/drawing/2014/main" id="{A5C6F4EE-A30C-37DF-6D3E-A04FDF30AEFB}"/>
              </a:ext>
            </a:extLst>
          </p:cNvPr>
          <p:cNvSpPr>
            <a:spLocks noGrp="1"/>
          </p:cNvSpPr>
          <p:nvPr>
            <p:ph sz="quarter" idx="4"/>
          </p:nvPr>
        </p:nvSpPr>
        <p:spPr/>
        <p:txBody>
          <a:bodyPr>
            <a:normAutofit/>
          </a:bodyPr>
          <a:lstStyle/>
          <a:p>
            <a:r>
              <a:rPr lang="en-IN" sz="1800" b="1" dirty="0">
                <a:latin typeface="Times New Roman" panose="02020603050405020304" pitchFamily="18" charset="0"/>
                <a:cs typeface="Times New Roman" panose="02020603050405020304" pitchFamily="18" charset="0"/>
              </a:rPr>
              <a:t>OS</a:t>
            </a:r>
            <a:r>
              <a:rPr lang="en-IN" sz="1800" dirty="0">
                <a:latin typeface="Times New Roman" panose="02020603050405020304" pitchFamily="18" charset="0"/>
                <a:cs typeface="Times New Roman" panose="02020603050405020304" pitchFamily="18" charset="0"/>
              </a:rPr>
              <a:t> : Windows </a:t>
            </a:r>
          </a:p>
          <a:p>
            <a:r>
              <a:rPr lang="en-IN" sz="1800" b="1" dirty="0">
                <a:latin typeface="Times New Roman" panose="02020603050405020304" pitchFamily="18" charset="0"/>
                <a:cs typeface="Times New Roman" panose="02020603050405020304" pitchFamily="18" charset="0"/>
              </a:rPr>
              <a:t>Language</a:t>
            </a:r>
            <a:r>
              <a:rPr lang="en-IN" sz="1800" dirty="0">
                <a:latin typeface="Times New Roman" panose="02020603050405020304" pitchFamily="18" charset="0"/>
                <a:cs typeface="Times New Roman" panose="02020603050405020304" pitchFamily="18" charset="0"/>
              </a:rPr>
              <a:t>: Python (version: 3.7), HTML, CSS, JavaScript</a:t>
            </a:r>
          </a:p>
          <a:p>
            <a:r>
              <a:rPr lang="en-IN" sz="1800" b="1" dirty="0">
                <a:latin typeface="Times New Roman" panose="02020603050405020304" pitchFamily="18" charset="0"/>
                <a:cs typeface="Times New Roman" panose="02020603050405020304" pitchFamily="18" charset="0"/>
              </a:rPr>
              <a:t>IDE</a:t>
            </a:r>
            <a:r>
              <a:rPr lang="en-IN" sz="1800" dirty="0">
                <a:latin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Jupiter</a:t>
            </a:r>
            <a:r>
              <a:rPr lang="en-US" sz="18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Notebook</a:t>
            </a:r>
          </a:p>
          <a:p>
            <a:pPr marL="0" indent="0">
              <a:buNone/>
            </a:pPr>
            <a:endParaRPr lang="en-US" sz="1800" dirty="0">
              <a:latin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0656389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5DAD6-4BB0-6953-578B-19B21B871CFD}"/>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Work flow of the system</a:t>
            </a:r>
          </a:p>
        </p:txBody>
      </p:sp>
      <p:pic>
        <p:nvPicPr>
          <p:cNvPr id="4" name="image4.png">
            <a:extLst>
              <a:ext uri="{FF2B5EF4-FFF2-40B4-BE49-F238E27FC236}">
                <a16:creationId xmlns:a16="http://schemas.microsoft.com/office/drawing/2014/main" id="{7EA566FF-1D47-9063-CB7F-7784BE66D975}"/>
              </a:ext>
            </a:extLst>
          </p:cNvPr>
          <p:cNvPicPr>
            <a:picLocks noGrp="1" noChangeAspect="1"/>
          </p:cNvPicPr>
          <p:nvPr>
            <p:ph idx="1"/>
          </p:nvPr>
        </p:nvPicPr>
        <p:blipFill>
          <a:blip r:embed="rId2" cstate="print"/>
          <a:stretch>
            <a:fillRect/>
          </a:stretch>
        </p:blipFill>
        <p:spPr>
          <a:xfrm>
            <a:off x="1767428" y="1925103"/>
            <a:ext cx="8657143" cy="4152381"/>
          </a:xfrm>
          <a:prstGeom prst="rect">
            <a:avLst/>
          </a:prstGeom>
        </p:spPr>
      </p:pic>
    </p:spTree>
    <p:extLst>
      <p:ext uri="{BB962C8B-B14F-4D97-AF65-F5344CB8AC3E}">
        <p14:creationId xmlns:p14="http://schemas.microsoft.com/office/powerpoint/2010/main" val="15793367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DESIGN ARCHITECTURE</a:t>
            </a:r>
            <a:endParaRPr lang="en-IN"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1885596" y="1825625"/>
            <a:ext cx="8420807" cy="4351338"/>
          </a:xfrm>
          <a:prstGeom prst="rect">
            <a:avLst/>
          </a:prstGeom>
        </p:spPr>
      </p:pic>
    </p:spTree>
    <p:extLst>
      <p:ext uri="{BB962C8B-B14F-4D97-AF65-F5344CB8AC3E}">
        <p14:creationId xmlns:p14="http://schemas.microsoft.com/office/powerpoint/2010/main" val="28430728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1945" y="0"/>
            <a:ext cx="10515600" cy="831706"/>
          </a:xfrm>
        </p:spPr>
        <p:txBody>
          <a:bodyPr/>
          <a:lstStyle/>
          <a:p>
            <a:pPr algn="ctr"/>
            <a:r>
              <a:rPr lang="en-US" dirty="0" smtClean="0">
                <a:latin typeface="Times New Roman" panose="02020603050405020304" pitchFamily="18" charset="0"/>
                <a:cs typeface="Times New Roman" panose="02020603050405020304" pitchFamily="18" charset="0"/>
              </a:rPr>
              <a:t>IMPLEMENTATION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86327" y="1089891"/>
            <a:ext cx="11739418" cy="5643418"/>
          </a:xfrm>
        </p:spPr>
        <p:txBody>
          <a:bodyPr>
            <a:normAutofit fontScale="77500" lnSpcReduction="20000"/>
          </a:bodyPr>
          <a:lstStyle/>
          <a:p>
            <a:pPr marL="0" indent="0">
              <a:lnSpc>
                <a:spcPct val="170000"/>
              </a:lnSpc>
              <a:buNone/>
            </a:pPr>
            <a:r>
              <a:rPr lang="en-US" sz="2100" dirty="0">
                <a:latin typeface="Times New Roman" panose="02020603050405020304" pitchFamily="18" charset="0"/>
                <a:cs typeface="Times New Roman" panose="02020603050405020304" pitchFamily="18" charset="0"/>
              </a:rPr>
              <a:t>This proposed model is a prototype for a Cyberbullying detection system which can be used for social media platforms for automated checking and control of Hate speech. The data for training is cleansed and preprocessed before being fed into stacked word </a:t>
            </a:r>
            <a:r>
              <a:rPr lang="en-US" sz="2100" dirty="0" err="1">
                <a:latin typeface="Times New Roman" panose="02020603050405020304" pitchFamily="18" charset="0"/>
                <a:cs typeface="Times New Roman" panose="02020603050405020304" pitchFamily="18" charset="0"/>
              </a:rPr>
              <a:t>embeddings</a:t>
            </a:r>
            <a:r>
              <a:rPr lang="en-US" sz="2100" dirty="0">
                <a:latin typeface="Times New Roman" panose="02020603050405020304" pitchFamily="18" charset="0"/>
                <a:cs typeface="Times New Roman" panose="02020603050405020304" pitchFamily="18" charset="0"/>
              </a:rPr>
              <a:t>. Then the CNN-</a:t>
            </a:r>
            <a:r>
              <a:rPr lang="en-US" sz="2100" dirty="0" err="1">
                <a:latin typeface="Times New Roman" panose="02020603050405020304" pitchFamily="18" charset="0"/>
                <a:cs typeface="Times New Roman" panose="02020603050405020304" pitchFamily="18" charset="0"/>
              </a:rPr>
              <a:t>BiLSTM</a:t>
            </a:r>
            <a:r>
              <a:rPr lang="en-US" sz="2100" dirty="0">
                <a:latin typeface="Times New Roman" panose="02020603050405020304" pitchFamily="18" charset="0"/>
                <a:cs typeface="Times New Roman" panose="02020603050405020304" pitchFamily="18" charset="0"/>
              </a:rPr>
              <a:t> deep learning model is trained to perform better than regular deep learning models trained standalone. </a:t>
            </a:r>
            <a:endParaRPr lang="en-US" sz="2100" dirty="0" smtClean="0">
              <a:latin typeface="Times New Roman" panose="02020603050405020304" pitchFamily="18" charset="0"/>
              <a:cs typeface="Times New Roman" panose="02020603050405020304" pitchFamily="18" charset="0"/>
            </a:endParaRPr>
          </a:p>
          <a:p>
            <a:pPr>
              <a:lnSpc>
                <a:spcPct val="170000"/>
              </a:lnSpc>
            </a:pPr>
            <a:r>
              <a:rPr lang="en-US" sz="2100" dirty="0" smtClean="0">
                <a:latin typeface="Times New Roman" panose="02020603050405020304" pitchFamily="18" charset="0"/>
                <a:cs typeface="Times New Roman" panose="02020603050405020304" pitchFamily="18" charset="0"/>
              </a:rPr>
              <a:t>Dataset </a:t>
            </a:r>
            <a:r>
              <a:rPr lang="en-US" sz="2100" dirty="0">
                <a:latin typeface="Times New Roman" panose="02020603050405020304" pitchFamily="18" charset="0"/>
                <a:cs typeface="Times New Roman" panose="02020603050405020304" pitchFamily="18" charset="0"/>
              </a:rPr>
              <a:t>Analysis - The acquired labeled data in 3 languages, i.e., Hindi, English and Hinglish, from numerous open-source dataset sources go towards the text preprocessing stage which involves Data Cleaning, Data Integration, Data Transformation, Data Reduction and Data discretization.</a:t>
            </a:r>
          </a:p>
          <a:p>
            <a:pPr lvl="0">
              <a:lnSpc>
                <a:spcPct val="170000"/>
              </a:lnSpc>
            </a:pPr>
            <a:r>
              <a:rPr lang="en-US" sz="2100" dirty="0">
                <a:latin typeface="Times New Roman" panose="02020603050405020304" pitchFamily="18" charset="0"/>
                <a:cs typeface="Times New Roman" panose="02020603050405020304" pitchFamily="18" charset="0"/>
              </a:rPr>
              <a:t>Data Cleaning - Any irrelevant attributes, empty cells and </a:t>
            </a:r>
            <a:r>
              <a:rPr lang="en-US" sz="2100" dirty="0" err="1">
                <a:latin typeface="Times New Roman" panose="02020603050405020304" pitchFamily="18" charset="0"/>
                <a:cs typeface="Times New Roman" panose="02020603050405020304" pitchFamily="18" charset="0"/>
              </a:rPr>
              <a:t>NaN</a:t>
            </a:r>
            <a:r>
              <a:rPr lang="en-US" sz="2100" dirty="0">
                <a:latin typeface="Times New Roman" panose="02020603050405020304" pitchFamily="18" charset="0"/>
                <a:cs typeface="Times New Roman" panose="02020603050405020304" pitchFamily="18" charset="0"/>
              </a:rPr>
              <a:t> values are removed. The data is also formatted so that the data type across the dataset is uniform.</a:t>
            </a:r>
          </a:p>
          <a:p>
            <a:pPr lvl="0">
              <a:lnSpc>
                <a:spcPct val="170000"/>
              </a:lnSpc>
            </a:pPr>
            <a:r>
              <a:rPr lang="en-US" sz="2100" dirty="0">
                <a:latin typeface="Times New Roman" panose="02020603050405020304" pitchFamily="18" charset="0"/>
                <a:cs typeface="Times New Roman" panose="02020603050405020304" pitchFamily="18" charset="0"/>
              </a:rPr>
              <a:t>Data Transformation - As the three datasets are acquired from different sources, compiling them in their original form will not be compatible because of the difference in classification labels. To proceed with these datasets, it is important to get rid of different label sets and using one single classification technique, 0-1 classifier, which will tell us if the text contains content of Hate speech or not, thus making it a black and white area to train our model and eliminating any gray possibilities</a:t>
            </a:r>
            <a:r>
              <a:rPr lang="en-US" sz="2100" dirty="0" smtClean="0">
                <a:latin typeface="Times New Roman" panose="02020603050405020304" pitchFamily="18" charset="0"/>
                <a:cs typeface="Times New Roman" panose="02020603050405020304" pitchFamily="18" charset="0"/>
              </a:rPr>
              <a:t>.</a:t>
            </a:r>
          </a:p>
          <a:p>
            <a:pPr marL="0" indent="0">
              <a:buNone/>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92481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01122" y="677637"/>
            <a:ext cx="10515600" cy="4766376"/>
          </a:xfrm>
        </p:spPr>
        <p:txBody>
          <a:bodyPr/>
          <a:lstStyle/>
          <a:p>
            <a:pPr lvl="0">
              <a:lnSpc>
                <a:spcPct val="150000"/>
              </a:lnSpc>
            </a:pPr>
            <a:r>
              <a:rPr lang="en-US" sz="1800" dirty="0">
                <a:latin typeface="Times New Roman" panose="02020603050405020304" pitchFamily="18" charset="0"/>
                <a:cs typeface="Times New Roman" panose="02020603050405020304" pitchFamily="18" charset="0"/>
              </a:rPr>
              <a:t>Data Integration - All the </a:t>
            </a:r>
            <a:r>
              <a:rPr lang="en-US" sz="1800" dirty="0" err="1">
                <a:latin typeface="Times New Roman" panose="02020603050405020304" pitchFamily="18" charset="0"/>
                <a:cs typeface="Times New Roman" panose="02020603050405020304" pitchFamily="18" charset="0"/>
              </a:rPr>
              <a:t>datesets</a:t>
            </a:r>
            <a:r>
              <a:rPr lang="en-US" sz="1800" dirty="0">
                <a:latin typeface="Times New Roman" panose="02020603050405020304" pitchFamily="18" charset="0"/>
                <a:cs typeface="Times New Roman" panose="02020603050405020304" pitchFamily="18" charset="0"/>
              </a:rPr>
              <a:t> are integrated to one csv file that is used for further text preprocessing.</a:t>
            </a:r>
          </a:p>
          <a:p>
            <a:pPr lvl="0">
              <a:lnSpc>
                <a:spcPct val="150000"/>
              </a:lnSpc>
            </a:pPr>
            <a:r>
              <a:rPr lang="en-US" sz="1800" dirty="0">
                <a:latin typeface="Times New Roman" panose="02020603050405020304" pitchFamily="18" charset="0"/>
                <a:cs typeface="Times New Roman" panose="02020603050405020304" pitchFamily="18" charset="0"/>
              </a:rPr>
              <a:t>Data Discretization - In this stage the data was tokenized, i.e., </a:t>
            </a:r>
            <a:r>
              <a:rPr lang="en-US" sz="1800" dirty="0" err="1">
                <a:latin typeface="Times New Roman" panose="02020603050405020304" pitchFamily="18" charset="0"/>
                <a:cs typeface="Times New Roman" panose="02020603050405020304" pitchFamily="18" charset="0"/>
              </a:rPr>
              <a:t>splitted</a:t>
            </a:r>
            <a:r>
              <a:rPr lang="en-US" sz="1800" dirty="0">
                <a:latin typeface="Times New Roman" panose="02020603050405020304" pitchFamily="18" charset="0"/>
                <a:cs typeface="Times New Roman" panose="02020603050405020304" pitchFamily="18" charset="0"/>
              </a:rPr>
              <a:t> the sentence into words for easy evaluation of data.</a:t>
            </a:r>
          </a:p>
          <a:p>
            <a:pPr lvl="0">
              <a:lnSpc>
                <a:spcPct val="150000"/>
              </a:lnSpc>
            </a:pPr>
            <a:r>
              <a:rPr lang="en-US" sz="1800" dirty="0">
                <a:latin typeface="Times New Roman" panose="02020603050405020304" pitchFamily="18" charset="0"/>
                <a:cs typeface="Times New Roman" panose="02020603050405020304" pitchFamily="18" charset="0"/>
              </a:rPr>
              <a:t>Data Reduction - In this text preprocessing stage, certain things are removed such </a:t>
            </a:r>
            <a:r>
              <a:rPr lang="en-US" sz="1800" dirty="0" err="1">
                <a:latin typeface="Times New Roman" panose="02020603050405020304" pitchFamily="18" charset="0"/>
                <a:cs typeface="Times New Roman" panose="02020603050405020304" pitchFamily="18" charset="0"/>
              </a:rPr>
              <a:t>urls</a:t>
            </a:r>
            <a:r>
              <a:rPr lang="en-US" sz="1800" dirty="0">
                <a:latin typeface="Times New Roman" panose="02020603050405020304" pitchFamily="18" charset="0"/>
                <a:cs typeface="Times New Roman" panose="02020603050405020304" pitchFamily="18" charset="0"/>
              </a:rPr>
              <a:t>, special characters, ‘@’ and stopped words from tweets and converted all the text into lower case. Further, stemming is performed, which is transforming a word to its root form, and lemmatization, which reduces the words to a word existing in the language. This stage helps in reducing data into its simplest possible form.</a:t>
            </a:r>
          </a:p>
          <a:p>
            <a:pPr marL="0" indent="0">
              <a:buNone/>
            </a:pPr>
            <a:endParaRPr lang="en-US" dirty="0"/>
          </a:p>
        </p:txBody>
      </p:sp>
    </p:spTree>
    <p:extLst>
      <p:ext uri="{BB962C8B-B14F-4D97-AF65-F5344CB8AC3E}">
        <p14:creationId xmlns:p14="http://schemas.microsoft.com/office/powerpoint/2010/main" val="30527235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06507"/>
            <a:ext cx="10515600" cy="752475"/>
          </a:xfrm>
        </p:spPr>
        <p:txBody>
          <a:bodyPr>
            <a:normAutofit/>
          </a:bodyPr>
          <a:lstStyle/>
          <a:p>
            <a:pPr algn="ctr"/>
            <a:r>
              <a:rPr lang="en-US" sz="4000" b="1" dirty="0" smtClean="0">
                <a:latin typeface="MonTSERRAT BLACK" panose="020B0604020202020204" charset="0"/>
              </a:rPr>
              <a:t>RESULTS</a:t>
            </a:r>
            <a:endParaRPr lang="en-US" sz="4000" b="1" dirty="0">
              <a:latin typeface="MonTSERRAT BLACK" panose="020B0604020202020204"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054" y="997526"/>
            <a:ext cx="6151418" cy="38053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00090" y="2392218"/>
            <a:ext cx="5530655" cy="419331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1754909" y="5033819"/>
            <a:ext cx="2207491" cy="369332"/>
          </a:xfrm>
          <a:prstGeom prst="rect">
            <a:avLst/>
          </a:prstGeom>
          <a:noFill/>
        </p:spPr>
        <p:txBody>
          <a:bodyPr wrap="square" rtlCol="0">
            <a:spAutoFit/>
          </a:bodyPr>
          <a:lstStyle/>
          <a:p>
            <a:r>
              <a:rPr lang="en-US" dirty="0" smtClean="0"/>
              <a:t>Fig 1: Register </a:t>
            </a:r>
            <a:r>
              <a:rPr lang="en-US" dirty="0"/>
              <a:t>P</a:t>
            </a:r>
            <a:r>
              <a:rPr lang="en-US" dirty="0" smtClean="0"/>
              <a:t>age</a:t>
            </a:r>
            <a:endParaRPr lang="en-US" dirty="0"/>
          </a:p>
        </p:txBody>
      </p:sp>
      <p:sp>
        <p:nvSpPr>
          <p:cNvPr id="7" name="TextBox 6"/>
          <p:cNvSpPr txBox="1"/>
          <p:nvPr/>
        </p:nvSpPr>
        <p:spPr>
          <a:xfrm>
            <a:off x="8277126" y="1487055"/>
            <a:ext cx="1976582" cy="369332"/>
          </a:xfrm>
          <a:prstGeom prst="rect">
            <a:avLst/>
          </a:prstGeom>
          <a:noFill/>
        </p:spPr>
        <p:txBody>
          <a:bodyPr wrap="square" rtlCol="0">
            <a:spAutoFit/>
          </a:bodyPr>
          <a:lstStyle/>
          <a:p>
            <a:r>
              <a:rPr lang="en-US" dirty="0" smtClean="0"/>
              <a:t>Fig 2: Login Page</a:t>
            </a:r>
            <a:endParaRPr lang="en-US" dirty="0"/>
          </a:p>
        </p:txBody>
      </p:sp>
    </p:spTree>
    <p:extLst>
      <p:ext uri="{BB962C8B-B14F-4D97-AF65-F5344CB8AC3E}">
        <p14:creationId xmlns:p14="http://schemas.microsoft.com/office/powerpoint/2010/main" val="1927006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909" y="323272"/>
            <a:ext cx="6025700" cy="40362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5527" y="2826329"/>
            <a:ext cx="5320145" cy="36668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extBox 3"/>
          <p:cNvSpPr txBox="1"/>
          <p:nvPr/>
        </p:nvSpPr>
        <p:spPr>
          <a:xfrm>
            <a:off x="1595068" y="4590473"/>
            <a:ext cx="3297381" cy="369332"/>
          </a:xfrm>
          <a:prstGeom prst="rect">
            <a:avLst/>
          </a:prstGeom>
          <a:noFill/>
        </p:spPr>
        <p:txBody>
          <a:bodyPr wrap="square" rtlCol="0">
            <a:spAutoFit/>
          </a:bodyPr>
          <a:lstStyle/>
          <a:p>
            <a:r>
              <a:rPr lang="en-US" dirty="0" smtClean="0"/>
              <a:t>Fig 3: Post &amp; Comments</a:t>
            </a:r>
            <a:endParaRPr lang="en-US" dirty="0"/>
          </a:p>
        </p:txBody>
      </p:sp>
      <p:sp>
        <p:nvSpPr>
          <p:cNvPr id="5" name="TextBox 4"/>
          <p:cNvSpPr txBox="1"/>
          <p:nvPr/>
        </p:nvSpPr>
        <p:spPr>
          <a:xfrm>
            <a:off x="8192655" y="2175224"/>
            <a:ext cx="3260436" cy="369332"/>
          </a:xfrm>
          <a:prstGeom prst="rect">
            <a:avLst/>
          </a:prstGeom>
          <a:noFill/>
        </p:spPr>
        <p:txBody>
          <a:bodyPr wrap="square" rtlCol="0">
            <a:spAutoFit/>
          </a:bodyPr>
          <a:lstStyle/>
          <a:p>
            <a:r>
              <a:rPr lang="en-US" dirty="0" smtClean="0"/>
              <a:t>Fig 4: Profile Page</a:t>
            </a:r>
            <a:endParaRPr lang="en-US" dirty="0"/>
          </a:p>
        </p:txBody>
      </p:sp>
    </p:spTree>
    <p:extLst>
      <p:ext uri="{BB962C8B-B14F-4D97-AF65-F5344CB8AC3E}">
        <p14:creationId xmlns:p14="http://schemas.microsoft.com/office/powerpoint/2010/main" val="112597085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4F104-DF99-994C-A544-9B6652773320}"/>
              </a:ext>
            </a:extLst>
          </p:cNvPr>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A</a:t>
            </a:r>
            <a:r>
              <a:rPr lang="en-IN" dirty="0" smtClean="0">
                <a:latin typeface="Times New Roman" panose="02020603050405020304" pitchFamily="18" charset="0"/>
                <a:cs typeface="Times New Roman" panose="02020603050405020304" pitchFamily="18" charset="0"/>
              </a:rPr>
              <a:t>PPLICATIONS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4BD9682-1E62-5CD1-AEA4-17DDA9EC361C}"/>
              </a:ext>
            </a:extLst>
          </p:cNvPr>
          <p:cNvSpPr>
            <a:spLocks noGrp="1"/>
          </p:cNvSpPr>
          <p:nvPr>
            <p:ph idx="1"/>
          </p:nvPr>
        </p:nvSpPr>
        <p:spPr>
          <a:xfrm>
            <a:off x="838200" y="1331103"/>
            <a:ext cx="10515600" cy="4351338"/>
          </a:xfrm>
        </p:spPr>
        <p:txBody>
          <a:bodyPr>
            <a:normAutofit/>
          </a:bodyPr>
          <a:lstStyle/>
          <a:p>
            <a:pPr marL="914400" marR="580390" lvl="2" indent="0">
              <a:lnSpc>
                <a:spcPct val="150000"/>
              </a:lnSpc>
              <a:spcAft>
                <a:spcPts val="0"/>
              </a:spcAft>
              <a:buSzPts val="1200"/>
              <a:buNone/>
              <a:tabLst>
                <a:tab pos="541655" algn="l"/>
              </a:tabLst>
            </a:pP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The hate speech detection system proposed here will help reduce illegal activities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communications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social</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media websites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Social Media Monitoring: Platforms can use hate speech detection algorithms to filter out harmful content, ensuring a safer environment for users. This helps in maintaining community standards and reducing instances of cyberbullying and harassment.</a:t>
            </a:r>
          </a:p>
          <a:p>
            <a:pPr>
              <a:lnSpc>
                <a:spcPct val="150000"/>
              </a:lnSpc>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Sentiment Analysis: Businesses can leverage hate speech detection to analyze customer feedback, social media mentions, or reviews, identifying potential issues related to discrimination or negative sentiment towards specific groups.</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63826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56205"/>
            <a:ext cx="3269673" cy="752475"/>
          </a:xfrm>
        </p:spPr>
        <p:txBody>
          <a:bodyPr>
            <a:normAutofit fontScale="90000"/>
          </a:bodyPr>
          <a:lstStyle/>
          <a:p>
            <a:pPr algn="ctr"/>
            <a:r>
              <a:rPr lang="en-US" sz="3600" b="1" dirty="0" smtClean="0">
                <a:latin typeface="MonTSERRAT BLACK" panose="020B0604020202020204" charset="0"/>
              </a:rPr>
              <a:t>ADVANTAGES </a:t>
            </a:r>
            <a:endParaRPr lang="en-US" sz="3600" b="1" dirty="0">
              <a:latin typeface="MonTSERRAT BLACK" panose="020B0604020202020204" charset="0"/>
            </a:endParaRPr>
          </a:p>
        </p:txBody>
      </p:sp>
      <p:sp>
        <p:nvSpPr>
          <p:cNvPr id="3" name="Rectangle 2"/>
          <p:cNvSpPr/>
          <p:nvPr/>
        </p:nvSpPr>
        <p:spPr>
          <a:xfrm>
            <a:off x="838199" y="1008680"/>
            <a:ext cx="8444345" cy="2126864"/>
          </a:xfrm>
          <a:prstGeom prst="rect">
            <a:avLst/>
          </a:prstGeom>
        </p:spPr>
        <p:txBody>
          <a:bodyPr wrap="square">
            <a:spAutoFit/>
          </a:bodyPr>
          <a:lstStyle/>
          <a:p>
            <a:pPr>
              <a:lnSpc>
                <a:spcPct val="150000"/>
              </a:lnSpc>
              <a:buFont typeface="+mj-lt"/>
              <a:buAutoNum type="arabicPeriod"/>
            </a:pPr>
            <a:r>
              <a:rPr lang="en-US" b="1" dirty="0"/>
              <a:t>Promotes Safer Communities</a:t>
            </a:r>
            <a:r>
              <a:rPr lang="en-US" dirty="0"/>
              <a:t>: Reduces harassment and fosters inclusivity online.</a:t>
            </a:r>
          </a:p>
          <a:p>
            <a:pPr>
              <a:lnSpc>
                <a:spcPct val="150000"/>
              </a:lnSpc>
              <a:buFont typeface="+mj-lt"/>
              <a:buAutoNum type="arabicPeriod"/>
            </a:pPr>
            <a:r>
              <a:rPr lang="en-US" b="1" dirty="0"/>
              <a:t>Legal Compliance</a:t>
            </a:r>
            <a:r>
              <a:rPr lang="en-US" dirty="0"/>
              <a:t>: Helps platforms meet regulations against hate speech.</a:t>
            </a:r>
          </a:p>
          <a:p>
            <a:pPr>
              <a:lnSpc>
                <a:spcPct val="150000"/>
              </a:lnSpc>
              <a:buFont typeface="+mj-lt"/>
              <a:buAutoNum type="arabicPeriod"/>
            </a:pPr>
            <a:r>
              <a:rPr lang="en-US" b="1" dirty="0"/>
              <a:t>Efficiency</a:t>
            </a:r>
            <a:r>
              <a:rPr lang="en-US" dirty="0"/>
              <a:t>: Automates moderation, saving time and resources.</a:t>
            </a:r>
          </a:p>
          <a:p>
            <a:pPr>
              <a:lnSpc>
                <a:spcPct val="150000"/>
              </a:lnSpc>
              <a:buFont typeface="+mj-lt"/>
              <a:buAutoNum type="arabicPeriod"/>
            </a:pPr>
            <a:r>
              <a:rPr lang="en-US" b="1" dirty="0"/>
              <a:t>Prevents Harm</a:t>
            </a:r>
            <a:r>
              <a:rPr lang="en-US" dirty="0"/>
              <a:t>: Reduces risks of real-world violence and societal unrest.</a:t>
            </a:r>
          </a:p>
          <a:p>
            <a:pPr>
              <a:lnSpc>
                <a:spcPct val="150000"/>
              </a:lnSpc>
              <a:buFont typeface="+mj-lt"/>
              <a:buAutoNum type="arabicPeriod"/>
            </a:pPr>
            <a:r>
              <a:rPr lang="en-US" b="1" dirty="0"/>
              <a:t>Improves Reputation</a:t>
            </a:r>
            <a:r>
              <a:rPr lang="en-US" dirty="0"/>
              <a:t>: Builds trust by maintaining a respectful user environment.</a:t>
            </a:r>
          </a:p>
        </p:txBody>
      </p:sp>
      <p:sp>
        <p:nvSpPr>
          <p:cNvPr id="4" name="Rectangle 3"/>
          <p:cNvSpPr/>
          <p:nvPr/>
        </p:nvSpPr>
        <p:spPr>
          <a:xfrm>
            <a:off x="838199" y="4417674"/>
            <a:ext cx="8084127" cy="2126864"/>
          </a:xfrm>
          <a:prstGeom prst="rect">
            <a:avLst/>
          </a:prstGeom>
        </p:spPr>
        <p:txBody>
          <a:bodyPr wrap="square">
            <a:spAutoFit/>
          </a:bodyPr>
          <a:lstStyle/>
          <a:p>
            <a:pPr>
              <a:lnSpc>
                <a:spcPct val="150000"/>
              </a:lnSpc>
              <a:buFont typeface="+mj-lt"/>
              <a:buAutoNum type="arabicPeriod"/>
            </a:pPr>
            <a:r>
              <a:rPr lang="en-US" b="1" dirty="0"/>
              <a:t>False Positives</a:t>
            </a:r>
            <a:r>
              <a:rPr lang="en-US" dirty="0"/>
              <a:t>: Legitimate content might get flagged unfairly.</a:t>
            </a:r>
          </a:p>
          <a:p>
            <a:pPr>
              <a:lnSpc>
                <a:spcPct val="150000"/>
              </a:lnSpc>
              <a:buFont typeface="+mj-lt"/>
              <a:buAutoNum type="arabicPeriod"/>
            </a:pPr>
            <a:r>
              <a:rPr lang="en-US" b="1" dirty="0"/>
              <a:t>Context Challenges</a:t>
            </a:r>
            <a:r>
              <a:rPr lang="en-US" dirty="0"/>
              <a:t>: Struggles with sarcasm, slang, or cultural nuances.</a:t>
            </a:r>
          </a:p>
          <a:p>
            <a:pPr>
              <a:lnSpc>
                <a:spcPct val="150000"/>
              </a:lnSpc>
              <a:buFont typeface="+mj-lt"/>
              <a:buAutoNum type="arabicPeriod"/>
            </a:pPr>
            <a:r>
              <a:rPr lang="en-US" b="1" dirty="0"/>
              <a:t>Algorithmic Bias</a:t>
            </a:r>
            <a:r>
              <a:rPr lang="en-US" dirty="0"/>
              <a:t>: Risks perpetuating biases in training data.</a:t>
            </a:r>
          </a:p>
          <a:p>
            <a:pPr>
              <a:lnSpc>
                <a:spcPct val="150000"/>
              </a:lnSpc>
              <a:buFont typeface="+mj-lt"/>
              <a:buAutoNum type="arabicPeriod"/>
            </a:pPr>
            <a:r>
              <a:rPr lang="en-US" b="1" dirty="0"/>
              <a:t>Privacy Concerns</a:t>
            </a:r>
            <a:r>
              <a:rPr lang="en-US" dirty="0"/>
              <a:t>: Continuous monitoring may raise ethical issues.</a:t>
            </a:r>
          </a:p>
          <a:p>
            <a:pPr>
              <a:lnSpc>
                <a:spcPct val="150000"/>
              </a:lnSpc>
              <a:buFont typeface="+mj-lt"/>
              <a:buAutoNum type="arabicPeriod"/>
            </a:pPr>
            <a:r>
              <a:rPr lang="en-US" b="1" dirty="0"/>
              <a:t>Technology Dependence</a:t>
            </a:r>
            <a:r>
              <a:rPr lang="en-US" dirty="0"/>
              <a:t>: Lacks the nuanced understanding of human judgment.</a:t>
            </a:r>
          </a:p>
        </p:txBody>
      </p:sp>
      <p:sp>
        <p:nvSpPr>
          <p:cNvPr id="5" name="TextBox 4"/>
          <p:cNvSpPr txBox="1"/>
          <p:nvPr/>
        </p:nvSpPr>
        <p:spPr>
          <a:xfrm>
            <a:off x="951344" y="3749771"/>
            <a:ext cx="4184073" cy="584775"/>
          </a:xfrm>
          <a:prstGeom prst="rect">
            <a:avLst/>
          </a:prstGeom>
          <a:noFill/>
        </p:spPr>
        <p:txBody>
          <a:bodyPr wrap="square" rtlCol="0">
            <a:spAutoFit/>
          </a:bodyPr>
          <a:lstStyle/>
          <a:p>
            <a:r>
              <a:rPr lang="en-US" sz="3200" b="1" dirty="0" smtClean="0">
                <a:latin typeface="MonTSERRAT BLACK" panose="020B0604020202020204" charset="0"/>
              </a:rPr>
              <a:t>DISADVANTAGES</a:t>
            </a:r>
            <a:endParaRPr lang="en-US" sz="3200" b="1" dirty="0">
              <a:latin typeface="MonTSERRAT BLACK" panose="020B0604020202020204" charset="0"/>
            </a:endParaRPr>
          </a:p>
        </p:txBody>
      </p:sp>
    </p:spTree>
    <p:extLst>
      <p:ext uri="{BB962C8B-B14F-4D97-AF65-F5344CB8AC3E}">
        <p14:creationId xmlns:p14="http://schemas.microsoft.com/office/powerpoint/2010/main" val="28493181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35602"/>
          </a:xfrm>
        </p:spPr>
        <p:txBody>
          <a:bodyPr/>
          <a:lstStyle/>
          <a:p>
            <a:pPr algn="ctr"/>
            <a:r>
              <a:rPr lang="en-US" dirty="0" smtClean="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400753"/>
            <a:ext cx="10515600" cy="4351338"/>
          </a:xfrm>
        </p:spPr>
        <p:txBody>
          <a:bodyPr>
            <a:normAutofit fontScale="92500"/>
          </a:bodyPr>
          <a:lstStyle/>
          <a:p>
            <a:pPr algn="just">
              <a:lnSpc>
                <a:spcPct val="150000"/>
              </a:lnSpc>
            </a:pPr>
            <a:r>
              <a:rPr lang="en-IN" sz="1800" dirty="0">
                <a:latin typeface="Times New Roman" panose="02020603050405020304" pitchFamily="18" charset="0"/>
                <a:ea typeface="Calibri" panose="020F0502020204030204" pitchFamily="34" charset="0"/>
                <a:cs typeface="Times New Roman" panose="02020603050405020304" pitchFamily="18" charset="0"/>
              </a:rPr>
              <a:t>The proposed system efficiently classifies code-mixed textual content provided by users into three categories: hate, non-hate, or offensive.</a:t>
            </a:r>
          </a:p>
          <a:p>
            <a:pPr algn="just">
              <a:lnSpc>
                <a:spcPct val="150000"/>
              </a:lnSpc>
            </a:pPr>
            <a:r>
              <a:rPr lang="en-IN" sz="1800" dirty="0">
                <a:latin typeface="Times New Roman" panose="02020603050405020304" pitchFamily="18" charset="0"/>
                <a:ea typeface="Calibri" panose="020F0502020204030204" pitchFamily="34" charset="0"/>
                <a:cs typeface="Times New Roman" panose="02020603050405020304" pitchFamily="18" charset="0"/>
              </a:rPr>
              <a:t>The system leverages Natural Language Processing (NLP) techniques, including the N-Gram model and word embedding, to extract meaningful features from the text.</a:t>
            </a:r>
          </a:p>
          <a:p>
            <a:pPr algn="just">
              <a:lnSpc>
                <a:spcPct val="150000"/>
              </a:lnSpc>
            </a:pPr>
            <a:r>
              <a:rPr lang="en-IN" sz="1800" kern="100" dirty="0">
                <a:latin typeface="Times New Roman" panose="02020603050405020304" pitchFamily="18" charset="0"/>
                <a:ea typeface="Calibri" panose="020F0502020204030204" pitchFamily="34" charset="0"/>
                <a:cs typeface="Times New Roman" panose="02020603050405020304" pitchFamily="18" charset="0"/>
              </a:rPr>
              <a:t>NLP techniques enable the system to handle the complexity of code-mixed content, which often contains multiple languages and linguistic structures on social media platforms.</a:t>
            </a:r>
          </a:p>
          <a:p>
            <a:pPr algn="just">
              <a:lnSpc>
                <a:spcPct val="150000"/>
              </a:lnSpc>
            </a:pPr>
            <a:r>
              <a:rPr lang="en-IN" sz="1800" dirty="0">
                <a:latin typeface="Times New Roman" panose="02020603050405020304" pitchFamily="18" charset="0"/>
                <a:ea typeface="Calibri" panose="020F0502020204030204" pitchFamily="34" charset="0"/>
                <a:cs typeface="Times New Roman" panose="02020603050405020304" pitchFamily="18" charset="0"/>
              </a:rPr>
              <a:t>The system contributes to a safer online environment by effectively detecting hate speech and offensive content.</a:t>
            </a:r>
          </a:p>
          <a:p>
            <a:pPr algn="just">
              <a:lnSpc>
                <a:spcPct val="150000"/>
              </a:lnSpc>
            </a:pPr>
            <a:r>
              <a:rPr lang="en-US" sz="1800" dirty="0">
                <a:latin typeface="Times New Roman" panose="02020603050405020304" pitchFamily="18" charset="0"/>
                <a:ea typeface="Calibri" panose="020F0502020204030204" pitchFamily="34" charset="0"/>
                <a:cs typeface="Times New Roman" panose="02020603050405020304" pitchFamily="18" charset="0"/>
              </a:rPr>
              <a:t>It tackles code-mixed text challenges, serving as a valuable tool for protecting marginalized communities and promoting responsible online communication.</a:t>
            </a:r>
          </a:p>
          <a:p>
            <a:pPr marL="0" indent="0">
              <a:lnSpc>
                <a:spcPct val="150000"/>
              </a:lnSpc>
              <a:buNone/>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73730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CF3F7-804A-4866-6201-B2B388823A2E}"/>
              </a:ext>
            </a:extLst>
          </p:cNvPr>
          <p:cNvSpPr>
            <a:spLocks noGrp="1"/>
          </p:cNvSpPr>
          <p:nvPr>
            <p:ph type="ctrTitle"/>
          </p:nvPr>
        </p:nvSpPr>
        <p:spPr>
          <a:xfrm>
            <a:off x="1291583" y="83127"/>
            <a:ext cx="9144000" cy="844844"/>
          </a:xfrm>
        </p:spPr>
        <p:txBody>
          <a:bodyPr>
            <a:normAutofit/>
          </a:bodyPr>
          <a:lstStyle/>
          <a:p>
            <a:r>
              <a:rPr lang="en-IN" sz="4400" b="1" dirty="0" smtClean="0">
                <a:latin typeface="Times New Roman" panose="02020603050405020304" pitchFamily="18" charset="0"/>
                <a:cs typeface="Times New Roman" panose="02020603050405020304" pitchFamily="18" charset="0"/>
              </a:rPr>
              <a:t>TABLE OF CONTENTS</a:t>
            </a:r>
            <a:endParaRPr lang="en-IN" sz="4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F3EEF7F-66C0-1A6C-25D0-319654073884}"/>
              </a:ext>
            </a:extLst>
          </p:cNvPr>
          <p:cNvSpPr>
            <a:spLocks noGrp="1"/>
          </p:cNvSpPr>
          <p:nvPr>
            <p:ph type="subTitle" idx="1"/>
          </p:nvPr>
        </p:nvSpPr>
        <p:spPr>
          <a:xfrm>
            <a:off x="1291583" y="1136492"/>
            <a:ext cx="8498962" cy="5541400"/>
          </a:xfrm>
        </p:spPr>
        <p:txBody>
          <a:bodyPr>
            <a:noAutofit/>
          </a:bodyPr>
          <a:lstStyle/>
          <a:p>
            <a:pPr marL="342900" indent="-342900" algn="l">
              <a:buFont typeface="Wingdings" panose="05000000000000000000" pitchFamily="2" charset="2"/>
              <a:buChar char="§"/>
            </a:pPr>
            <a:r>
              <a:rPr lang="en-US" dirty="0" smtClean="0"/>
              <a:t>ABSTRACT</a:t>
            </a:r>
          </a:p>
          <a:p>
            <a:pPr marL="342900" indent="-342900" algn="l">
              <a:buFont typeface="Wingdings" panose="05000000000000000000" pitchFamily="2" charset="2"/>
              <a:buChar char="§"/>
            </a:pPr>
            <a:r>
              <a:rPr lang="en-US" dirty="0" smtClean="0"/>
              <a:t>INTRODUCTION </a:t>
            </a:r>
          </a:p>
          <a:p>
            <a:pPr marL="342900" indent="-342900" algn="l">
              <a:buFont typeface="Wingdings" panose="05000000000000000000" pitchFamily="2" charset="2"/>
              <a:buChar char="§"/>
            </a:pPr>
            <a:r>
              <a:rPr lang="en-US" dirty="0" smtClean="0"/>
              <a:t>LITERATURE </a:t>
            </a:r>
            <a:r>
              <a:rPr lang="en-US" dirty="0" smtClean="0"/>
              <a:t>SURVEY</a:t>
            </a:r>
            <a:endParaRPr lang="en-US" dirty="0" smtClean="0"/>
          </a:p>
          <a:p>
            <a:pPr marL="342900" indent="-342900" algn="l">
              <a:buFont typeface="Wingdings" panose="05000000000000000000" pitchFamily="2" charset="2"/>
              <a:buChar char="§"/>
            </a:pPr>
            <a:r>
              <a:rPr lang="en-US" dirty="0" smtClean="0"/>
              <a:t>EXISTING SYSTEM</a:t>
            </a:r>
          </a:p>
          <a:p>
            <a:pPr marL="342900" indent="-342900" algn="l">
              <a:buFont typeface="Wingdings" panose="05000000000000000000" pitchFamily="2" charset="2"/>
              <a:buChar char="§"/>
            </a:pPr>
            <a:r>
              <a:rPr lang="en-US" dirty="0" smtClean="0"/>
              <a:t>PROPOSED SYSTEM</a:t>
            </a:r>
          </a:p>
          <a:p>
            <a:pPr marL="342900" indent="-342900" algn="l">
              <a:buFont typeface="Wingdings" panose="05000000000000000000" pitchFamily="2" charset="2"/>
              <a:buChar char="§"/>
            </a:pPr>
            <a:r>
              <a:rPr lang="en-US" dirty="0" smtClean="0"/>
              <a:t>IMPLEMENTATION</a:t>
            </a:r>
            <a:endParaRPr lang="en-US" dirty="0" smtClean="0"/>
          </a:p>
          <a:p>
            <a:pPr marL="342900" indent="-342900" algn="l">
              <a:buFont typeface="Wingdings" panose="05000000000000000000" pitchFamily="2" charset="2"/>
              <a:buChar char="§"/>
            </a:pPr>
            <a:r>
              <a:rPr lang="en-US" dirty="0" smtClean="0"/>
              <a:t>RESULT</a:t>
            </a:r>
          </a:p>
          <a:p>
            <a:pPr marL="342900" indent="-342900" algn="l">
              <a:buFont typeface="Wingdings" panose="05000000000000000000" pitchFamily="2" charset="2"/>
              <a:buChar char="§"/>
            </a:pPr>
            <a:r>
              <a:rPr lang="en-US" dirty="0" smtClean="0"/>
              <a:t>APPLICATION</a:t>
            </a:r>
            <a:endParaRPr lang="en-US" dirty="0" smtClean="0"/>
          </a:p>
          <a:p>
            <a:pPr marL="342900" indent="-342900" algn="l">
              <a:buFont typeface="Wingdings" panose="05000000000000000000" pitchFamily="2" charset="2"/>
              <a:buChar char="§"/>
            </a:pPr>
            <a:r>
              <a:rPr lang="en-US" dirty="0" smtClean="0"/>
              <a:t>CONCLUSION </a:t>
            </a:r>
            <a:r>
              <a:rPr lang="en-US" dirty="0" smtClean="0"/>
              <a:t>&amp; FUTURE SCOPE</a:t>
            </a:r>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smtClean="0"/>
          </a:p>
          <a:p>
            <a:pPr marL="342900" indent="-342900" algn="l">
              <a:buFont typeface="Wingdings" panose="05000000000000000000" pitchFamily="2" charset="2"/>
              <a:buChar char="§"/>
            </a:pPr>
            <a:endParaRPr lang="en-US" dirty="0"/>
          </a:p>
        </p:txBody>
      </p:sp>
    </p:spTree>
    <p:extLst>
      <p:ext uri="{BB962C8B-B14F-4D97-AF65-F5344CB8AC3E}">
        <p14:creationId xmlns:p14="http://schemas.microsoft.com/office/powerpoint/2010/main" val="26056386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EC332-375A-84EB-5615-36D2EE814460}"/>
              </a:ext>
            </a:extLst>
          </p:cNvPr>
          <p:cNvSpPr>
            <a:spLocks noGrp="1"/>
          </p:cNvSpPr>
          <p:nvPr>
            <p:ph type="title"/>
          </p:nvPr>
        </p:nvSpPr>
        <p:spPr>
          <a:xfrm>
            <a:off x="912845" y="2343215"/>
            <a:ext cx="10515600" cy="1325563"/>
          </a:xfrm>
        </p:spPr>
        <p:txBody>
          <a:bodyPr>
            <a:normAutofit/>
          </a:bodyPr>
          <a:lstStyle/>
          <a:p>
            <a:pPr algn="ctr"/>
            <a:r>
              <a:rPr lang="en-IN" sz="8000" b="1" dirty="0"/>
              <a:t>THANK YOU</a:t>
            </a:r>
          </a:p>
        </p:txBody>
      </p:sp>
    </p:spTree>
    <p:extLst>
      <p:ext uri="{BB962C8B-B14F-4D97-AF65-F5344CB8AC3E}">
        <p14:creationId xmlns:p14="http://schemas.microsoft.com/office/powerpoint/2010/main" val="31503480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0B682-C692-63E5-4863-3BA3EC8BE6FE}"/>
              </a:ext>
            </a:extLst>
          </p:cNvPr>
          <p:cNvSpPr>
            <a:spLocks noGrp="1"/>
          </p:cNvSpPr>
          <p:nvPr>
            <p:ph type="title"/>
          </p:nvPr>
        </p:nvSpPr>
        <p:spPr>
          <a:xfrm>
            <a:off x="838200" y="365126"/>
            <a:ext cx="10515600" cy="1025136"/>
          </a:xfrm>
        </p:spPr>
        <p:txBody>
          <a:bodyPr>
            <a:normAutofit/>
          </a:bodyPr>
          <a:lstStyle/>
          <a:p>
            <a:pPr algn="ctr"/>
            <a:r>
              <a:rPr lang="en-US" sz="4000" b="1" dirty="0" smtClean="0">
                <a:latin typeface="Times New Roman" panose="02020603050405020304" pitchFamily="18" charset="0"/>
                <a:cs typeface="Times New Roman" panose="02020603050405020304" pitchFamily="18" charset="0"/>
              </a:rPr>
              <a:t>ABSTRACT</a:t>
            </a:r>
            <a:endParaRPr lang="en-US"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AE73920-E480-F7E0-0501-9C983804277C}"/>
              </a:ext>
            </a:extLst>
          </p:cNvPr>
          <p:cNvSpPr>
            <a:spLocks noGrp="1"/>
          </p:cNvSpPr>
          <p:nvPr>
            <p:ph idx="1"/>
          </p:nvPr>
        </p:nvSpPr>
        <p:spPr>
          <a:xfrm>
            <a:off x="838200" y="1390261"/>
            <a:ext cx="10515600" cy="4786702"/>
          </a:xfrm>
        </p:spPr>
        <p:txBody>
          <a:bodyPr>
            <a:noAutofit/>
          </a:bodyPr>
          <a:lstStyle/>
          <a:p>
            <a:pPr algn="just">
              <a:lnSpc>
                <a:spcPct val="150000"/>
              </a:lnSpc>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Detecting hate speech on social media is of utmost importance due to its potential to cause significant harm to society. Uncontrolled hate speech can lead to grave consequences and disproportionately affect marginalized individuals and groups.</a:t>
            </a:r>
          </a:p>
          <a:p>
            <a:pPr algn="just">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Hate speech is considered one of the most dangerous activities on platforms like YouTube, Facebook, and Twitter. It can incite violence, discrimination, and hatred, making it crucial to address.</a:t>
            </a:r>
          </a:p>
          <a:p>
            <a:pPr algn="just">
              <a:lnSpc>
                <a:spcPct val="150000"/>
              </a:lnSpc>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project employs a hybrid approach, combining two powerful techniques - natural language processing (NLP) and ensemble machine learning. This fusion of methodologies enhances the accuracy and effectiveness of hate speech prediction.</a:t>
            </a:r>
            <a:endParaRPr lang="en-IN" sz="18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To implement the hate speech detection,</a:t>
            </a:r>
            <a:r>
              <a:rPr lang="en-IN" sz="1800" dirty="0">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Long Short-Term Memory (LSTM) algorithms, a type of recurrent neural network known for handling sequential data. These LSTMs are used in combination to build a robust and accurate hate speech detection system.</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6972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16FB4-96DC-19D1-0BBF-8709627D5FEE}"/>
              </a:ext>
            </a:extLst>
          </p:cNvPr>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9D8692-9C71-86D6-542C-345FFE730CDB}"/>
              </a:ext>
            </a:extLst>
          </p:cNvPr>
          <p:cNvSpPr>
            <a:spLocks noGrp="1"/>
          </p:cNvSpPr>
          <p:nvPr>
            <p:ph idx="1"/>
          </p:nvPr>
        </p:nvSpPr>
        <p:spPr>
          <a:xfrm>
            <a:off x="763555" y="1690688"/>
            <a:ext cx="10515600" cy="4351338"/>
          </a:xfrm>
        </p:spPr>
        <p:txBody>
          <a:bodyPr>
            <a:normAutofit/>
          </a:bodyPr>
          <a:lstStyle/>
          <a:p>
            <a:pPr marL="0" indent="0" algn="just">
              <a:lnSpc>
                <a:spcPct val="150000"/>
              </a:lnSpc>
              <a:buNone/>
            </a:pPr>
            <a:r>
              <a:rPr lang="en-US" sz="1800" dirty="0">
                <a:effectLst/>
                <a:latin typeface="Times New Roman" panose="02020603050405020304" pitchFamily="18" charset="0"/>
                <a:ea typeface="Times New Roman" panose="02020603050405020304" pitchFamily="18" charset="0"/>
              </a:rPr>
              <a:t>Hate crimes are unfortunately nothing new in society. However, social media and other means 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online communication have begun playing a larger role in hate crimes. For instance, suspects 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several recent hate-related terror attacks had an extensive social media history of hate related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posts,</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suggesting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social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media contributes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their</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radicalization.</a:t>
            </a:r>
            <a:endParaRPr lang="en-IN" sz="1800" dirty="0">
              <a:effectLst/>
              <a:latin typeface="Times New Roman" panose="02020603050405020304" pitchFamily="18" charset="0"/>
              <a:ea typeface="Times New Roman" panose="02020603050405020304" pitchFamily="18" charset="0"/>
            </a:endParaRPr>
          </a:p>
          <a:p>
            <a:pPr marL="0" indent="0" algn="just">
              <a:lnSpc>
                <a:spcPct val="150000"/>
              </a:lnSpc>
              <a:buNone/>
            </a:pPr>
            <a:r>
              <a:rPr lang="en-US" sz="1800" dirty="0">
                <a:effectLst/>
                <a:latin typeface="Times New Roman" panose="02020603050405020304" pitchFamily="18" charset="0"/>
                <a:ea typeface="Times New Roman" panose="02020603050405020304" pitchFamily="18" charset="0"/>
              </a:rPr>
              <a:t>Detecting hate speech is a challenging task as First, there are disagreements in how hate speech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should be defined. This means that some content can be considered hate speech to some and not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 others, based on their respective definitions. Some recent studies claimed favorable results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detect automatic hate speech in the text. The proposed solutions employ the different feature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engineering techniques and ML algorithms to classify content as hate speech</a:t>
            </a:r>
            <a:endParaRPr lang="en-IN" sz="1800" dirty="0">
              <a:effectLst/>
              <a:latin typeface="Times New Roman" panose="02020603050405020304" pitchFamily="18" charset="0"/>
              <a:ea typeface="Times New Roman" panose="02020603050405020304" pitchFamily="18" charset="0"/>
            </a:endParaRPr>
          </a:p>
          <a:p>
            <a:pPr marL="0" indent="0" algn="just">
              <a:buNone/>
            </a:pP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3540645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A146A-4A3E-1A9A-E203-1007EC5BBFE3}"/>
              </a:ext>
            </a:extLst>
          </p:cNvPr>
          <p:cNvSpPr>
            <a:spLocks noGrp="1"/>
          </p:cNvSpPr>
          <p:nvPr>
            <p:ph type="title"/>
          </p:nvPr>
        </p:nvSpPr>
        <p:spPr>
          <a:xfrm>
            <a:off x="765110" y="793102"/>
            <a:ext cx="10515600" cy="1373447"/>
          </a:xfrm>
        </p:spPr>
        <p:txBody>
          <a:bodyPr>
            <a:normAutofit fontScale="90000"/>
          </a:bodyPr>
          <a:lstStyle/>
          <a:p>
            <a:pPr>
              <a:lnSpc>
                <a:spcPct val="150000"/>
              </a:lnSpc>
            </a:pPr>
            <a:r>
              <a:rPr lang="en-IN" sz="3600" dirty="0">
                <a:latin typeface="Times New Roman" panose="02020603050405020304" pitchFamily="18" charset="0"/>
                <a:cs typeface="Times New Roman" panose="02020603050405020304" pitchFamily="18" charset="0"/>
              </a:rPr>
              <a:t>Problem Statement:</a:t>
            </a:r>
            <a:br>
              <a:rPr lang="en-IN" sz="3600" dirty="0">
                <a:latin typeface="Times New Roman" panose="02020603050405020304" pitchFamily="18" charset="0"/>
                <a:cs typeface="Times New Roman" panose="02020603050405020304" pitchFamily="18" charset="0"/>
              </a:rPr>
            </a:br>
            <a:r>
              <a:rPr lang="en-US" sz="2200" i="1" dirty="0">
                <a:effectLst/>
                <a:latin typeface="Times New Roman" panose="02020603050405020304" pitchFamily="18" charset="0"/>
                <a:ea typeface="Times New Roman" panose="02020603050405020304" pitchFamily="18" charset="0"/>
              </a:rPr>
              <a:t>“To</a:t>
            </a:r>
            <a:r>
              <a:rPr lang="en-US" sz="2200" i="1" spc="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implement</a:t>
            </a:r>
            <a:r>
              <a:rPr lang="en-US" sz="2200" i="1" spc="1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hate</a:t>
            </a:r>
            <a:r>
              <a:rPr lang="en-US" sz="2200" i="1" spc="-1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speech</a:t>
            </a:r>
            <a:r>
              <a:rPr lang="en-US" sz="2200" i="1" spc="-3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detection</a:t>
            </a:r>
            <a:r>
              <a:rPr lang="en-US" sz="2200" i="1" spc="-3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system</a:t>
            </a:r>
            <a:r>
              <a:rPr lang="en-US" sz="2200" i="1" spc="-50"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which</a:t>
            </a:r>
            <a:r>
              <a:rPr lang="en-US" sz="2200" i="1" spc="-3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classifies</a:t>
            </a:r>
            <a:r>
              <a:rPr lang="en-US" sz="2200" i="1" spc="2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code-mix</a:t>
            </a:r>
            <a:r>
              <a:rPr lang="en-US" sz="2200" i="1" spc="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hate</a:t>
            </a:r>
            <a:r>
              <a:rPr lang="en-US" sz="2200" i="1" spc="-10"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speech</a:t>
            </a:r>
            <a:r>
              <a:rPr lang="en-US" sz="2200" i="1" spc="-1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into</a:t>
            </a:r>
            <a:r>
              <a:rPr lang="en-US" sz="2200" i="1" spc="-28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multi-class</a:t>
            </a:r>
            <a:r>
              <a:rPr lang="en-US" sz="2200" i="1" spc="-10"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using</a:t>
            </a:r>
            <a:r>
              <a:rPr lang="en-US" sz="2200" i="1" spc="10"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NLP</a:t>
            </a:r>
            <a:r>
              <a:rPr lang="en-US" sz="2200" i="1" spc="5"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and</a:t>
            </a:r>
            <a:r>
              <a:rPr lang="en-US" sz="2200" i="1" spc="10" dirty="0">
                <a:effectLst/>
                <a:latin typeface="Times New Roman" panose="02020603050405020304" pitchFamily="18" charset="0"/>
                <a:ea typeface="Times New Roman" panose="02020603050405020304" pitchFamily="18" charset="0"/>
              </a:rPr>
              <a:t> </a:t>
            </a:r>
            <a:r>
              <a:rPr lang="en-US" sz="2200" i="1" dirty="0">
                <a:effectLst/>
                <a:latin typeface="Times New Roman" panose="02020603050405020304" pitchFamily="18" charset="0"/>
                <a:ea typeface="Times New Roman" panose="02020603050405020304" pitchFamily="18" charset="0"/>
              </a:rPr>
              <a:t>ensemble techniques</a:t>
            </a:r>
            <a:r>
              <a:rPr lang="en-US" sz="2200" dirty="0">
                <a:effectLst/>
                <a:latin typeface="Times New Roman" panose="02020603050405020304" pitchFamily="18" charset="0"/>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a:r>
            <a:br>
              <a:rPr lang="en-IN" sz="1800" dirty="0">
                <a:effectLst/>
                <a:latin typeface="Times New Roman" panose="02020603050405020304" pitchFamily="18" charset="0"/>
                <a:ea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BEEB2F9-8E18-CA15-A20D-AF54C0868040}"/>
              </a:ext>
            </a:extLst>
          </p:cNvPr>
          <p:cNvSpPr>
            <a:spLocks noGrp="1"/>
          </p:cNvSpPr>
          <p:nvPr>
            <p:ph idx="1"/>
          </p:nvPr>
        </p:nvSpPr>
        <p:spPr>
          <a:xfrm>
            <a:off x="765110" y="2519265"/>
            <a:ext cx="10588690" cy="3657697"/>
          </a:xfrm>
        </p:spPr>
        <p:txBody>
          <a:bodyPr>
            <a:normAutofit/>
          </a:bodyPr>
          <a:lstStyle/>
          <a:p>
            <a:pPr algn="just">
              <a:lnSpc>
                <a:spcPct val="150000"/>
              </a:lnSpc>
            </a:pPr>
            <a:r>
              <a:rPr lang="en-US" sz="1700" dirty="0">
                <a:latin typeface="Times New Roman" panose="02020603050405020304" pitchFamily="18" charset="0"/>
                <a:cs typeface="Times New Roman" panose="02020603050405020304" pitchFamily="18" charset="0"/>
              </a:rPr>
              <a:t>Code-mixing is complex, and detecting hate speech within it is challenging due to linguistic diversity and nuances.</a:t>
            </a:r>
          </a:p>
          <a:p>
            <a:pPr algn="just">
              <a:lnSpc>
                <a:spcPct val="150000"/>
              </a:lnSpc>
            </a:pPr>
            <a:r>
              <a:rPr lang="en-US" sz="1700" dirty="0">
                <a:latin typeface="Times New Roman" panose="02020603050405020304" pitchFamily="18" charset="0"/>
                <a:cs typeface="Times New Roman" panose="02020603050405020304" pitchFamily="18" charset="0"/>
              </a:rPr>
              <a:t>The project aims to create an advanced algorithm to categorize code-mix hate speech, including harmful stereotypes, insulting language, targeted hate, and potentially more, based on the specific hate speech types found.</a:t>
            </a:r>
          </a:p>
          <a:p>
            <a:pPr algn="just">
              <a:lnSpc>
                <a:spcPct val="150000"/>
              </a:lnSpc>
            </a:pPr>
            <a:r>
              <a:rPr lang="en-US" sz="1700" dirty="0">
                <a:latin typeface="Times New Roman" panose="02020603050405020304" pitchFamily="18" charset="0"/>
                <a:cs typeface="Times New Roman" panose="02020603050405020304" pitchFamily="18" charset="0"/>
              </a:rPr>
              <a:t>The project aims to enhance the system's accuracy and robustness by utilizing ensemble models and NLP techniques.</a:t>
            </a:r>
          </a:p>
          <a:p>
            <a:pPr algn="just">
              <a:lnSpc>
                <a:spcPct val="150000"/>
              </a:lnSpc>
            </a:pPr>
            <a:r>
              <a:rPr lang="en-US" sz="1700" dirty="0">
                <a:latin typeface="Times New Roman" panose="02020603050405020304" pitchFamily="18" charset="0"/>
                <a:cs typeface="Times New Roman" panose="02020603050405020304" pitchFamily="18" charset="0"/>
              </a:rPr>
              <a:t>Ethical considerations, including fairness, bias prevention, and preserving freedom of expression, are vital when developing and implementing this system to address hate speech without inadvertently suppressing valid discourse.</a:t>
            </a: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1145034"/>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9904B-8F65-ECEA-30E3-55D24EDAEA7C}"/>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EC4C3B2E-5671-52FB-2333-D2D1F85913A2}"/>
              </a:ext>
            </a:extLst>
          </p:cNvPr>
          <p:cNvSpPr>
            <a:spLocks noGrp="1"/>
          </p:cNvSpPr>
          <p:nvPr>
            <p:ph idx="1"/>
          </p:nvPr>
        </p:nvSpPr>
        <p:spPr/>
        <p:txBody>
          <a:bodyPr>
            <a:normAutofit/>
          </a:bodyPr>
          <a:lstStyle/>
          <a:p>
            <a:pPr algn="just">
              <a:lnSpc>
                <a:spcPct val="150000"/>
              </a:lnSpc>
            </a:pPr>
            <a:r>
              <a:rPr lang="en-US" sz="1800" dirty="0">
                <a:effectLst/>
                <a:ea typeface="Arial MT"/>
                <a:cs typeface="Arial MT"/>
              </a:rPr>
              <a:t>To</a:t>
            </a:r>
            <a:r>
              <a:rPr lang="en-US" sz="1800" spc="-15" dirty="0">
                <a:effectLst/>
                <a:ea typeface="Arial MT"/>
                <a:cs typeface="Arial MT"/>
              </a:rPr>
              <a:t> </a:t>
            </a:r>
            <a:r>
              <a:rPr lang="en-US" sz="1800" dirty="0">
                <a:effectLst/>
                <a:ea typeface="Arial MT"/>
                <a:cs typeface="Arial MT"/>
              </a:rPr>
              <a:t>minimize</a:t>
            </a:r>
            <a:r>
              <a:rPr lang="en-US" sz="1800" spc="-15" dirty="0">
                <a:effectLst/>
                <a:ea typeface="Arial MT"/>
                <a:cs typeface="Arial MT"/>
              </a:rPr>
              <a:t> </a:t>
            </a:r>
            <a:r>
              <a:rPr lang="en-US" sz="1800" dirty="0">
                <a:effectLst/>
                <a:ea typeface="Arial MT"/>
                <a:cs typeface="Arial MT"/>
              </a:rPr>
              <a:t>the</a:t>
            </a:r>
            <a:r>
              <a:rPr lang="en-US" sz="1800" spc="15" dirty="0">
                <a:effectLst/>
                <a:ea typeface="Arial MT"/>
                <a:cs typeface="Arial MT"/>
              </a:rPr>
              <a:t> </a:t>
            </a:r>
            <a:r>
              <a:rPr lang="en-US" sz="1800" dirty="0">
                <a:effectLst/>
                <a:ea typeface="Arial MT"/>
                <a:cs typeface="Arial MT"/>
              </a:rPr>
              <a:t>misclassification</a:t>
            </a:r>
            <a:r>
              <a:rPr lang="en-US" sz="1800" spc="-35" dirty="0">
                <a:effectLst/>
                <a:ea typeface="Arial MT"/>
                <a:cs typeface="Arial MT"/>
              </a:rPr>
              <a:t> </a:t>
            </a:r>
            <a:r>
              <a:rPr lang="en-US" sz="1800" dirty="0">
                <a:effectLst/>
                <a:ea typeface="Arial MT"/>
                <a:cs typeface="Arial MT"/>
              </a:rPr>
              <a:t>rate.</a:t>
            </a:r>
            <a:endParaRPr lang="en-IN" sz="1800" dirty="0">
              <a:ea typeface="Arial MT"/>
              <a:cs typeface="Arial MT"/>
            </a:endParaRPr>
          </a:p>
          <a:p>
            <a:pPr algn="just">
              <a:lnSpc>
                <a:spcPct val="150000"/>
              </a:lnSpc>
            </a:pPr>
            <a:r>
              <a:rPr lang="en-US" sz="1800" dirty="0">
                <a:effectLst/>
                <a:ea typeface="Arial MT"/>
                <a:cs typeface="Arial MT"/>
              </a:rPr>
              <a:t>To</a:t>
            </a:r>
            <a:r>
              <a:rPr lang="en-US" sz="1800" spc="-10" dirty="0">
                <a:effectLst/>
                <a:ea typeface="Arial MT"/>
                <a:cs typeface="Arial MT"/>
              </a:rPr>
              <a:t> </a:t>
            </a:r>
            <a:r>
              <a:rPr lang="en-US" sz="1800" dirty="0">
                <a:effectLst/>
                <a:ea typeface="Arial MT"/>
                <a:cs typeface="Arial MT"/>
              </a:rPr>
              <a:t>build</a:t>
            </a:r>
            <a:r>
              <a:rPr lang="en-US" sz="1800" spc="-10" dirty="0">
                <a:effectLst/>
                <a:ea typeface="Arial MT"/>
                <a:cs typeface="Arial MT"/>
              </a:rPr>
              <a:t> </a:t>
            </a:r>
            <a:r>
              <a:rPr lang="en-US" sz="1800" dirty="0">
                <a:effectLst/>
                <a:ea typeface="Arial MT"/>
                <a:cs typeface="Arial MT"/>
              </a:rPr>
              <a:t>an</a:t>
            </a:r>
            <a:r>
              <a:rPr lang="en-US" sz="1800" spc="-35" dirty="0">
                <a:effectLst/>
                <a:ea typeface="Arial MT"/>
                <a:cs typeface="Arial MT"/>
              </a:rPr>
              <a:t> </a:t>
            </a:r>
            <a:r>
              <a:rPr lang="en-US" sz="1800" dirty="0">
                <a:effectLst/>
                <a:ea typeface="Arial MT"/>
                <a:cs typeface="Arial MT"/>
              </a:rPr>
              <a:t>efficient</a:t>
            </a:r>
            <a:r>
              <a:rPr lang="en-US" sz="1800" spc="15" dirty="0">
                <a:effectLst/>
                <a:ea typeface="Arial MT"/>
                <a:cs typeface="Arial MT"/>
              </a:rPr>
              <a:t> </a:t>
            </a:r>
            <a:r>
              <a:rPr lang="en-US" sz="1800" dirty="0">
                <a:effectLst/>
                <a:ea typeface="Arial MT"/>
                <a:cs typeface="Arial MT"/>
              </a:rPr>
              <a:t>system</a:t>
            </a:r>
            <a:r>
              <a:rPr lang="en-US" sz="1800" spc="-50" dirty="0">
                <a:effectLst/>
                <a:ea typeface="Arial MT"/>
                <a:cs typeface="Arial MT"/>
              </a:rPr>
              <a:t> </a:t>
            </a:r>
            <a:r>
              <a:rPr lang="en-US" sz="1800" dirty="0">
                <a:effectLst/>
                <a:ea typeface="Arial MT"/>
                <a:cs typeface="Arial MT"/>
              </a:rPr>
              <a:t>to</a:t>
            </a:r>
            <a:r>
              <a:rPr lang="en-US" sz="1800" spc="15" dirty="0">
                <a:effectLst/>
                <a:ea typeface="Arial MT"/>
                <a:cs typeface="Arial MT"/>
              </a:rPr>
              <a:t> </a:t>
            </a:r>
            <a:r>
              <a:rPr lang="en-US" sz="1800" dirty="0">
                <a:effectLst/>
                <a:ea typeface="Arial MT"/>
                <a:cs typeface="Arial MT"/>
              </a:rPr>
              <a:t>accurately</a:t>
            </a:r>
            <a:r>
              <a:rPr lang="en-US" sz="1800" spc="-35" dirty="0">
                <a:effectLst/>
                <a:ea typeface="Arial MT"/>
                <a:cs typeface="Arial MT"/>
              </a:rPr>
              <a:t> </a:t>
            </a:r>
            <a:r>
              <a:rPr lang="en-US" sz="1800" dirty="0">
                <a:effectLst/>
                <a:ea typeface="Arial MT"/>
                <a:cs typeface="Arial MT"/>
              </a:rPr>
              <a:t>detect</a:t>
            </a:r>
            <a:r>
              <a:rPr lang="en-US" sz="1800" spc="-5" dirty="0">
                <a:effectLst/>
                <a:ea typeface="Arial MT"/>
                <a:cs typeface="Arial MT"/>
              </a:rPr>
              <a:t> </a:t>
            </a:r>
            <a:r>
              <a:rPr lang="en-US" sz="1800" dirty="0">
                <a:effectLst/>
                <a:ea typeface="Arial MT"/>
                <a:cs typeface="Arial MT"/>
              </a:rPr>
              <a:t>and</a:t>
            </a:r>
            <a:r>
              <a:rPr lang="en-US" sz="1800" spc="-10" dirty="0">
                <a:effectLst/>
                <a:ea typeface="Arial MT"/>
                <a:cs typeface="Arial MT"/>
              </a:rPr>
              <a:t> </a:t>
            </a:r>
            <a:r>
              <a:rPr lang="en-US" sz="1800" dirty="0">
                <a:effectLst/>
                <a:ea typeface="Arial MT"/>
                <a:cs typeface="Arial MT"/>
              </a:rPr>
              <a:t>classify</a:t>
            </a:r>
            <a:r>
              <a:rPr lang="en-US" sz="1800" spc="-10" dirty="0">
                <a:effectLst/>
                <a:ea typeface="Arial MT"/>
                <a:cs typeface="Arial MT"/>
              </a:rPr>
              <a:t> </a:t>
            </a:r>
            <a:r>
              <a:rPr lang="en-US" sz="1800" dirty="0">
                <a:effectLst/>
                <a:ea typeface="Arial MT"/>
                <a:cs typeface="Arial MT"/>
              </a:rPr>
              <a:t>hate</a:t>
            </a:r>
            <a:r>
              <a:rPr lang="en-US" sz="1800" spc="-15" dirty="0">
                <a:effectLst/>
                <a:ea typeface="Arial MT"/>
                <a:cs typeface="Arial MT"/>
              </a:rPr>
              <a:t> </a:t>
            </a:r>
            <a:r>
              <a:rPr lang="en-US" sz="1800" dirty="0">
                <a:effectLst/>
                <a:ea typeface="Arial MT"/>
                <a:cs typeface="Arial MT"/>
              </a:rPr>
              <a:t>speech.</a:t>
            </a:r>
            <a:endParaRPr lang="en-IN" sz="1800" dirty="0">
              <a:ea typeface="Arial MT"/>
              <a:cs typeface="Arial MT"/>
            </a:endParaRPr>
          </a:p>
          <a:p>
            <a:pPr algn="just">
              <a:lnSpc>
                <a:spcPct val="150000"/>
              </a:lnSpc>
            </a:pPr>
            <a:r>
              <a:rPr lang="en-US" sz="1800" dirty="0">
                <a:effectLst/>
                <a:ea typeface="Arial MT"/>
                <a:cs typeface="Arial MT"/>
              </a:rPr>
              <a:t>To</a:t>
            </a:r>
            <a:r>
              <a:rPr lang="en-US" sz="1800" spc="-10" dirty="0">
                <a:effectLst/>
                <a:ea typeface="Arial MT"/>
                <a:cs typeface="Arial MT"/>
              </a:rPr>
              <a:t> </a:t>
            </a:r>
            <a:r>
              <a:rPr lang="en-US" sz="1800" dirty="0">
                <a:effectLst/>
                <a:ea typeface="Arial MT"/>
                <a:cs typeface="Arial MT"/>
              </a:rPr>
              <a:t>design</a:t>
            </a:r>
            <a:r>
              <a:rPr lang="en-US" sz="1800" spc="-35" dirty="0">
                <a:effectLst/>
                <a:ea typeface="Arial MT"/>
                <a:cs typeface="Arial MT"/>
              </a:rPr>
              <a:t> </a:t>
            </a:r>
            <a:r>
              <a:rPr lang="en-US" sz="1800" dirty="0">
                <a:effectLst/>
                <a:ea typeface="Arial MT"/>
                <a:cs typeface="Arial MT"/>
              </a:rPr>
              <a:t>a</a:t>
            </a:r>
            <a:r>
              <a:rPr lang="en-US" sz="1800" spc="-15" dirty="0">
                <a:effectLst/>
                <a:ea typeface="Arial MT"/>
                <a:cs typeface="Arial MT"/>
              </a:rPr>
              <a:t> </a:t>
            </a:r>
            <a:r>
              <a:rPr lang="en-US" sz="1800" dirty="0">
                <a:effectLst/>
                <a:ea typeface="Arial MT"/>
                <a:cs typeface="Arial MT"/>
              </a:rPr>
              <a:t>desktop</a:t>
            </a:r>
            <a:r>
              <a:rPr lang="en-US" sz="1800" spc="-5" dirty="0">
                <a:effectLst/>
                <a:ea typeface="Arial MT"/>
                <a:cs typeface="Arial MT"/>
              </a:rPr>
              <a:t> </a:t>
            </a:r>
            <a:r>
              <a:rPr lang="en-US" sz="1800" dirty="0">
                <a:effectLst/>
                <a:ea typeface="Arial MT"/>
                <a:cs typeface="Arial MT"/>
              </a:rPr>
              <a:t>application</a:t>
            </a:r>
            <a:r>
              <a:rPr lang="en-US" sz="1800" spc="-35" dirty="0">
                <a:effectLst/>
                <a:ea typeface="Arial MT"/>
                <a:cs typeface="Arial MT"/>
              </a:rPr>
              <a:t> </a:t>
            </a:r>
            <a:r>
              <a:rPr lang="en-US" sz="1800" dirty="0">
                <a:effectLst/>
                <a:ea typeface="Arial MT"/>
                <a:cs typeface="Arial MT"/>
              </a:rPr>
              <a:t>that</a:t>
            </a:r>
            <a:r>
              <a:rPr lang="en-US" sz="1800" spc="15" dirty="0">
                <a:effectLst/>
                <a:ea typeface="Arial MT"/>
                <a:cs typeface="Arial MT"/>
              </a:rPr>
              <a:t> </a:t>
            </a:r>
            <a:r>
              <a:rPr lang="en-US" sz="1800" dirty="0">
                <a:effectLst/>
                <a:ea typeface="Arial MT"/>
                <a:cs typeface="Arial MT"/>
              </a:rPr>
              <a:t>categorize</a:t>
            </a:r>
            <a:r>
              <a:rPr lang="en-US" sz="1800" spc="-15" dirty="0">
                <a:effectLst/>
                <a:ea typeface="Arial MT"/>
                <a:cs typeface="Arial MT"/>
              </a:rPr>
              <a:t> </a:t>
            </a:r>
            <a:r>
              <a:rPr lang="en-US" sz="1800" dirty="0">
                <a:effectLst/>
                <a:ea typeface="Arial MT"/>
                <a:cs typeface="Arial MT"/>
              </a:rPr>
              <a:t>the</a:t>
            </a:r>
            <a:r>
              <a:rPr lang="en-US" sz="1800" spc="5" dirty="0">
                <a:effectLst/>
                <a:ea typeface="Arial MT"/>
                <a:cs typeface="Arial MT"/>
              </a:rPr>
              <a:t> </a:t>
            </a:r>
            <a:r>
              <a:rPr lang="en-US" sz="1800" dirty="0">
                <a:effectLst/>
                <a:ea typeface="Arial MT"/>
                <a:cs typeface="Arial MT"/>
              </a:rPr>
              <a:t>entered</a:t>
            </a:r>
            <a:r>
              <a:rPr lang="en-US" sz="1800" spc="-10" dirty="0">
                <a:effectLst/>
                <a:ea typeface="Arial MT"/>
                <a:cs typeface="Arial MT"/>
              </a:rPr>
              <a:t> </a:t>
            </a:r>
            <a:r>
              <a:rPr lang="en-US" sz="1800" dirty="0">
                <a:effectLst/>
                <a:ea typeface="Arial MT"/>
                <a:cs typeface="Arial MT"/>
              </a:rPr>
              <a:t>user</a:t>
            </a:r>
            <a:r>
              <a:rPr lang="en-US" sz="1800" spc="-5" dirty="0">
                <a:effectLst/>
                <a:ea typeface="Arial MT"/>
                <a:cs typeface="Arial MT"/>
              </a:rPr>
              <a:t> </a:t>
            </a:r>
            <a:r>
              <a:rPr lang="en-US" sz="1800" dirty="0">
                <a:effectLst/>
                <a:ea typeface="Arial MT"/>
                <a:cs typeface="Arial MT"/>
              </a:rPr>
              <a:t>comment.</a:t>
            </a:r>
            <a:endParaRPr lang="en-IN" sz="1800" dirty="0">
              <a:effectLst/>
              <a:ea typeface="Arial MT"/>
              <a:cs typeface="Arial MT"/>
            </a:endParaRPr>
          </a:p>
          <a:p>
            <a:pPr algn="just">
              <a:lnSpc>
                <a:spcPct val="150000"/>
              </a:lnSpc>
            </a:pPr>
            <a:r>
              <a:rPr lang="en-US" sz="1800" dirty="0">
                <a:effectLst/>
                <a:ea typeface="Arial MT"/>
                <a:cs typeface="Arial MT"/>
              </a:rPr>
              <a:t>To</a:t>
            </a:r>
            <a:r>
              <a:rPr lang="en-US" sz="1800" spc="-15" dirty="0">
                <a:effectLst/>
                <a:ea typeface="Arial MT"/>
                <a:cs typeface="Arial MT"/>
              </a:rPr>
              <a:t> </a:t>
            </a:r>
            <a:r>
              <a:rPr lang="en-US" sz="1800" dirty="0">
                <a:effectLst/>
                <a:ea typeface="Arial MT"/>
                <a:cs typeface="Arial MT"/>
              </a:rPr>
              <a:t>implement</a:t>
            </a:r>
            <a:r>
              <a:rPr lang="en-US" sz="1800" spc="10" dirty="0">
                <a:effectLst/>
                <a:ea typeface="Arial MT"/>
                <a:cs typeface="Arial MT"/>
              </a:rPr>
              <a:t> </a:t>
            </a:r>
            <a:r>
              <a:rPr lang="en-US" sz="1800" dirty="0">
                <a:effectLst/>
                <a:ea typeface="Arial MT"/>
                <a:cs typeface="Arial MT"/>
              </a:rPr>
              <a:t>Ensemble</a:t>
            </a:r>
            <a:r>
              <a:rPr lang="en-US" sz="1800" spc="-15" dirty="0">
                <a:effectLst/>
                <a:ea typeface="Arial MT"/>
                <a:cs typeface="Arial MT"/>
              </a:rPr>
              <a:t> </a:t>
            </a:r>
            <a:r>
              <a:rPr lang="en-US" sz="1800" dirty="0">
                <a:effectLst/>
                <a:ea typeface="Arial MT"/>
                <a:cs typeface="Arial MT"/>
              </a:rPr>
              <a:t>Machine</a:t>
            </a:r>
            <a:r>
              <a:rPr lang="en-US" sz="1800" spc="-20" dirty="0">
                <a:effectLst/>
                <a:ea typeface="Arial MT"/>
                <a:cs typeface="Arial MT"/>
              </a:rPr>
              <a:t> </a:t>
            </a:r>
            <a:r>
              <a:rPr lang="en-US" sz="1800" dirty="0">
                <a:effectLst/>
                <a:ea typeface="Arial MT"/>
                <a:cs typeface="Arial MT"/>
              </a:rPr>
              <a:t>Learning</a:t>
            </a:r>
            <a:r>
              <a:rPr lang="en-US" sz="1800" spc="-10" dirty="0">
                <a:effectLst/>
                <a:ea typeface="Arial MT"/>
                <a:cs typeface="Arial MT"/>
              </a:rPr>
              <a:t> </a:t>
            </a:r>
            <a:r>
              <a:rPr lang="en-US" sz="1800" dirty="0">
                <a:effectLst/>
                <a:ea typeface="Arial MT"/>
                <a:cs typeface="Arial MT"/>
              </a:rPr>
              <a:t>approach</a:t>
            </a:r>
            <a:r>
              <a:rPr lang="en-US" sz="1800" spc="-35" dirty="0">
                <a:effectLst/>
                <a:ea typeface="Arial MT"/>
                <a:cs typeface="Arial MT"/>
              </a:rPr>
              <a:t> </a:t>
            </a:r>
            <a:r>
              <a:rPr lang="en-US" sz="1800" dirty="0">
                <a:effectLst/>
                <a:ea typeface="Arial MT"/>
                <a:cs typeface="Arial MT"/>
              </a:rPr>
              <a:t>to</a:t>
            </a:r>
            <a:r>
              <a:rPr lang="en-US" sz="1800" spc="-35" dirty="0">
                <a:effectLst/>
                <a:ea typeface="Arial MT"/>
                <a:cs typeface="Arial MT"/>
              </a:rPr>
              <a:t> </a:t>
            </a:r>
            <a:r>
              <a:rPr lang="en-US" sz="1800" dirty="0">
                <a:effectLst/>
                <a:ea typeface="Arial MT"/>
                <a:cs typeface="Arial MT"/>
              </a:rPr>
              <a:t>obtain</a:t>
            </a:r>
            <a:r>
              <a:rPr lang="en-US" sz="1800" spc="-35" dirty="0">
                <a:effectLst/>
                <a:ea typeface="Arial MT"/>
                <a:cs typeface="Arial MT"/>
              </a:rPr>
              <a:t> </a:t>
            </a:r>
            <a:r>
              <a:rPr lang="en-US" sz="1800" dirty="0">
                <a:effectLst/>
                <a:ea typeface="Arial MT"/>
                <a:cs typeface="Arial MT"/>
              </a:rPr>
              <a:t>precise</a:t>
            </a:r>
            <a:r>
              <a:rPr lang="en-US" sz="1800" spc="-20" dirty="0">
                <a:effectLst/>
                <a:ea typeface="Arial MT"/>
                <a:cs typeface="Arial MT"/>
              </a:rPr>
              <a:t> </a:t>
            </a:r>
            <a:r>
              <a:rPr lang="en-US" sz="1800" dirty="0">
                <a:effectLst/>
                <a:ea typeface="Arial MT"/>
                <a:cs typeface="Arial MT"/>
              </a:rPr>
              <a:t>results.</a:t>
            </a:r>
            <a:endParaRPr lang="en-IN" sz="1800" dirty="0">
              <a:effectLst/>
              <a:ea typeface="Calibri" panose="020F0502020204030204" pitchFamily="34" charset="0"/>
              <a:cs typeface="Times New Roman" panose="02020603050405020304" pitchFamily="18" charset="0"/>
            </a:endParaRPr>
          </a:p>
          <a:p>
            <a:pPr algn="just">
              <a:lnSpc>
                <a:spcPct val="150000"/>
              </a:lnSpc>
            </a:pPr>
            <a:r>
              <a:rPr lang="en-IN" sz="1800" dirty="0">
                <a:effectLst/>
                <a:ea typeface="Calibri" panose="020F0502020204030204" pitchFamily="34" charset="0"/>
                <a:cs typeface="Times New Roman" panose="02020603050405020304" pitchFamily="18" charset="0"/>
              </a:rPr>
              <a:t>Strive to contribute to a safer and more inclusive online community by achieving these research objectives.</a:t>
            </a:r>
            <a:endParaRPr lang="en-IN" sz="1800" dirty="0">
              <a:ea typeface="Calibri" panose="020F0502020204030204" pitchFamily="34" charset="0"/>
              <a:cs typeface="Times New Roman" panose="02020603050405020304" pitchFamily="18" charset="0"/>
            </a:endParaRPr>
          </a:p>
          <a:p>
            <a:pPr algn="just"/>
            <a:endParaRPr lang="en-IN" dirty="0"/>
          </a:p>
        </p:txBody>
      </p:sp>
    </p:spTree>
    <p:extLst>
      <p:ext uri="{BB962C8B-B14F-4D97-AF65-F5344CB8AC3E}">
        <p14:creationId xmlns:p14="http://schemas.microsoft.com/office/powerpoint/2010/main" val="31634911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D7F80-20F7-E2D1-294A-D10724CC21D4}"/>
              </a:ext>
            </a:extLst>
          </p:cNvPr>
          <p:cNvSpPr>
            <a:spLocks noGrp="1"/>
          </p:cNvSpPr>
          <p:nvPr>
            <p:ph type="title"/>
          </p:nvPr>
        </p:nvSpPr>
        <p:spPr>
          <a:xfrm>
            <a:off x="949390" y="0"/>
            <a:ext cx="9906000" cy="1382156"/>
          </a:xfrm>
        </p:spPr>
        <p:txBody>
          <a:bodyPr/>
          <a:lstStyle/>
          <a:p>
            <a:pPr algn="ctr"/>
            <a:r>
              <a:rPr lang="en-IN" dirty="0"/>
              <a:t>Literature survey</a:t>
            </a:r>
          </a:p>
        </p:txBody>
      </p:sp>
      <p:graphicFrame>
        <p:nvGraphicFramePr>
          <p:cNvPr id="8" name="Content Placeholder 7">
            <a:extLst>
              <a:ext uri="{FF2B5EF4-FFF2-40B4-BE49-F238E27FC236}">
                <a16:creationId xmlns:a16="http://schemas.microsoft.com/office/drawing/2014/main" id="{392EFFCE-5C13-C585-E75C-0D18E7DE5EDE}"/>
              </a:ext>
            </a:extLst>
          </p:cNvPr>
          <p:cNvGraphicFramePr>
            <a:graphicFrameLocks noGrp="1"/>
          </p:cNvGraphicFramePr>
          <p:nvPr>
            <p:ph idx="1"/>
            <p:extLst>
              <p:ext uri="{D42A27DB-BD31-4B8C-83A1-F6EECF244321}">
                <p14:modId xmlns:p14="http://schemas.microsoft.com/office/powerpoint/2010/main" val="2661366404"/>
              </p:ext>
            </p:extLst>
          </p:nvPr>
        </p:nvGraphicFramePr>
        <p:xfrm>
          <a:off x="755780" y="1231641"/>
          <a:ext cx="10293220" cy="5247811"/>
        </p:xfrm>
        <a:graphic>
          <a:graphicData uri="http://schemas.openxmlformats.org/drawingml/2006/table">
            <a:tbl>
              <a:tblPr firstRow="1" firstCol="1" bandRow="1">
                <a:tableStyleId>{5C22544A-7EE6-4342-B048-85BDC9FD1C3A}</a:tableStyleId>
              </a:tblPr>
              <a:tblGrid>
                <a:gridCol w="469672">
                  <a:extLst>
                    <a:ext uri="{9D8B030D-6E8A-4147-A177-3AD203B41FA5}">
                      <a16:colId xmlns:a16="http://schemas.microsoft.com/office/drawing/2014/main" val="3195114018"/>
                    </a:ext>
                  </a:extLst>
                </a:gridCol>
                <a:gridCol w="678303">
                  <a:extLst>
                    <a:ext uri="{9D8B030D-6E8A-4147-A177-3AD203B41FA5}">
                      <a16:colId xmlns:a16="http://schemas.microsoft.com/office/drawing/2014/main" val="459100141"/>
                    </a:ext>
                  </a:extLst>
                </a:gridCol>
                <a:gridCol w="1667088">
                  <a:extLst>
                    <a:ext uri="{9D8B030D-6E8A-4147-A177-3AD203B41FA5}">
                      <a16:colId xmlns:a16="http://schemas.microsoft.com/office/drawing/2014/main" val="3000822600"/>
                    </a:ext>
                  </a:extLst>
                </a:gridCol>
                <a:gridCol w="1470319">
                  <a:extLst>
                    <a:ext uri="{9D8B030D-6E8A-4147-A177-3AD203B41FA5}">
                      <a16:colId xmlns:a16="http://schemas.microsoft.com/office/drawing/2014/main" val="3670681662"/>
                    </a:ext>
                  </a:extLst>
                </a:gridCol>
                <a:gridCol w="2310782">
                  <a:extLst>
                    <a:ext uri="{9D8B030D-6E8A-4147-A177-3AD203B41FA5}">
                      <a16:colId xmlns:a16="http://schemas.microsoft.com/office/drawing/2014/main" val="194837781"/>
                    </a:ext>
                  </a:extLst>
                </a:gridCol>
                <a:gridCol w="1640389">
                  <a:extLst>
                    <a:ext uri="{9D8B030D-6E8A-4147-A177-3AD203B41FA5}">
                      <a16:colId xmlns:a16="http://schemas.microsoft.com/office/drawing/2014/main" val="524534709"/>
                    </a:ext>
                  </a:extLst>
                </a:gridCol>
                <a:gridCol w="2056667">
                  <a:extLst>
                    <a:ext uri="{9D8B030D-6E8A-4147-A177-3AD203B41FA5}">
                      <a16:colId xmlns:a16="http://schemas.microsoft.com/office/drawing/2014/main" val="3309947981"/>
                    </a:ext>
                  </a:extLst>
                </a:gridCol>
              </a:tblGrid>
              <a:tr h="218611">
                <a:tc>
                  <a:txBody>
                    <a:bodyPr/>
                    <a:lstStyle/>
                    <a:p>
                      <a:pPr algn="just"/>
                      <a:r>
                        <a:rPr lang="en-US" sz="900" kern="100" dirty="0">
                          <a:effectLst/>
                        </a:rPr>
                        <a:t>S. no</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Year </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Paper Title </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Author</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Algorithm used</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Merits</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900" kern="100" dirty="0">
                          <a:effectLst/>
                        </a:rPr>
                        <a:t>Demerits</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extLst>
                  <a:ext uri="{0D108BD9-81ED-4DB2-BD59-A6C34878D82A}">
                    <a16:rowId xmlns:a16="http://schemas.microsoft.com/office/drawing/2014/main" val="696118435"/>
                  </a:ext>
                </a:extLst>
              </a:tr>
              <a:tr h="896803">
                <a:tc>
                  <a:txBody>
                    <a:bodyPr/>
                    <a:lstStyle/>
                    <a:p>
                      <a:pPr algn="just"/>
                      <a:r>
                        <a:rPr lang="en-US" sz="900" kern="100" dirty="0">
                          <a:effectLst/>
                          <a:latin typeface="Cambria" panose="02040503050406030204" pitchFamily="18" charset="0"/>
                          <a:ea typeface="Cambria" panose="02040503050406030204" pitchFamily="18" charset="0"/>
                          <a:cs typeface="Cambria" panose="02040503050406030204" pitchFamily="18" charset="0"/>
                        </a:rPr>
                        <a:t>1</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2021</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"Deep Multi-modal Hate Speech Detection in Twitter"</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Vidros, Spyros, et al.</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Convolutional Neural Networks (CNN) and Long Short-Term Memory Networks (LSTM)</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Contributes to addressing online hate speech by employing multi-modal deep learning techniques, enhancing accuracy and robustness.</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Requires multimodal data (text and images), which may not always be available</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extLst>
                  <a:ext uri="{0D108BD9-81ED-4DB2-BD59-A6C34878D82A}">
                    <a16:rowId xmlns:a16="http://schemas.microsoft.com/office/drawing/2014/main" val="1732825946"/>
                  </a:ext>
                </a:extLst>
              </a:tr>
              <a:tr h="896803">
                <a:tc>
                  <a:txBody>
                    <a:bodyPr/>
                    <a:lstStyle/>
                    <a:p>
                      <a:pPr algn="just"/>
                      <a:r>
                        <a:rPr lang="en-US" sz="900" kern="100" dirty="0">
                          <a:effectLst/>
                          <a:latin typeface="Cambria" panose="02040503050406030204" pitchFamily="18" charset="0"/>
                          <a:ea typeface="Cambria" panose="02040503050406030204" pitchFamily="18" charset="0"/>
                          <a:cs typeface="Cambria" panose="02040503050406030204" pitchFamily="18" charset="0"/>
                        </a:rPr>
                        <a:t>2</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2021</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"Multimodal Hate Speech Detection in Videos"</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Agrawal, Harsh, et al</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Deep Learning (Combination of Convolutional Neural Networks and Long Short-Term Memory Networks)</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Offers valuable insights into combating hate speech in multimedia content, addressing a pressing issue in online communication.</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Requires access to video data, which may not always be available</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extLst>
                  <a:ext uri="{0D108BD9-81ED-4DB2-BD59-A6C34878D82A}">
                    <a16:rowId xmlns:a16="http://schemas.microsoft.com/office/drawing/2014/main" val="3450193983"/>
                  </a:ext>
                </a:extLst>
              </a:tr>
              <a:tr h="1494672">
                <a:tc>
                  <a:txBody>
                    <a:bodyPr/>
                    <a:lstStyle/>
                    <a:p>
                      <a:pPr algn="just"/>
                      <a:r>
                        <a:rPr lang="en-US" sz="900" kern="100" dirty="0">
                          <a:effectLst/>
                          <a:latin typeface="Cambria" panose="02040503050406030204" pitchFamily="18" charset="0"/>
                          <a:ea typeface="Cambria" panose="02040503050406030204" pitchFamily="18" charset="0"/>
                          <a:cs typeface="Cambria" panose="02040503050406030204" pitchFamily="18" charset="0"/>
                        </a:rPr>
                        <a:t>3</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2021</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“Hate Speech on Twitter: A Pragmatic approach to collect hateful and offensive expression and perform hate speech detection”</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Hajime Watanabe, et al</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Support Vector Machine (SVM),</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Random Forest (RF), Deep Neural Networks (DNN)</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solidFill>
                            <a:srgbClr val="000000"/>
                          </a:solidFill>
                          <a:effectLst/>
                          <a:latin typeface="Times New Roman" panose="02020603050405020304" pitchFamily="18" charset="0"/>
                          <a:ea typeface="Cambria" panose="02040503050406030204" pitchFamily="18" charset="0"/>
                          <a:cs typeface="Cambria" panose="02040503050406030204" pitchFamily="18" charset="0"/>
                        </a:rPr>
                        <a:t>Based on a combination of unsupervised and supervised learning methods. It first uses an unsupervised method to collect a large corpus of candidate hateful and offensive expressions, which are then labeled by human annotators</a:t>
                      </a:r>
                      <a:r>
                        <a:rPr lang="en-US" sz="1100" kern="100">
                          <a:solidFill>
                            <a:srgbClr val="1F1F1F"/>
                          </a:solidFill>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solidFill>
                            <a:srgbClr val="000000"/>
                          </a:solidFill>
                          <a:effectLst/>
                          <a:latin typeface="Times New Roman" panose="02020603050405020304" pitchFamily="18" charset="0"/>
                          <a:ea typeface="Cambria" panose="02040503050406030204" pitchFamily="18" charset="0"/>
                          <a:cs typeface="Cambria" panose="02040503050406030204" pitchFamily="18" charset="0"/>
                        </a:rPr>
                        <a:t>does not evaluate the performance of the proposed hate speech detection model on other Twitter datasets, which would have provided a more comprehensive assessment of the model's performance.</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extLst>
                  <a:ext uri="{0D108BD9-81ED-4DB2-BD59-A6C34878D82A}">
                    <a16:rowId xmlns:a16="http://schemas.microsoft.com/office/drawing/2014/main" val="1188283877"/>
                  </a:ext>
                </a:extLst>
              </a:tr>
              <a:tr h="1195738">
                <a:tc>
                  <a:txBody>
                    <a:bodyPr/>
                    <a:lstStyle/>
                    <a:p>
                      <a:pPr algn="just"/>
                      <a:r>
                        <a:rPr lang="en-US" sz="900" kern="100" dirty="0">
                          <a:effectLst/>
                          <a:latin typeface="Cambria" panose="02040503050406030204" pitchFamily="18" charset="0"/>
                          <a:ea typeface="Cambria" panose="02040503050406030204" pitchFamily="18" charset="0"/>
                          <a:cs typeface="Cambria" panose="02040503050406030204" pitchFamily="18" charset="0"/>
                        </a:rPr>
                        <a:t>4</a:t>
                      </a:r>
                      <a:endParaRPr lang="en-IN" sz="900" kern="100" dirty="0">
                        <a:effectLst/>
                        <a:latin typeface="Cambria" panose="02040503050406030204" pitchFamily="18" charset="0"/>
                        <a:ea typeface="Cambria" panose="02040503050406030204" pitchFamily="18" charset="0"/>
                        <a:cs typeface="Cambria" panose="02040503050406030204" pitchFamily="18" charset="0"/>
                      </a:endParaRPr>
                    </a:p>
                  </a:txBody>
                  <a:tcPr marL="53107" marR="53107"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2022</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“Hate speech detection using machine learning algorithm”</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a:effectLst/>
                          <a:latin typeface="Times New Roman" panose="02020603050405020304" pitchFamily="18" charset="0"/>
                          <a:ea typeface="Cambria" panose="02040503050406030204" pitchFamily="18" charset="0"/>
                          <a:cs typeface="Cambria" panose="02040503050406030204" pitchFamily="18" charset="0"/>
                        </a:rPr>
                        <a:t>P. Preethy Jemima, et al</a:t>
                      </a:r>
                      <a:endParaRPr lang="en-IN" sz="1100" kern="10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Random Forest (RF), Natural language Processing (NLP), LSTN</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Focused on automating hate speech detection, proposed deep neural networks, and demonstrated improvements in classification accuracy.</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 </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tc>
                  <a:txBody>
                    <a:bodyPr/>
                    <a:lstStyle/>
                    <a:p>
                      <a:pPr algn="just"/>
                      <a:r>
                        <a:rPr lang="en-US" sz="1100" kern="100" dirty="0">
                          <a:effectLst/>
                          <a:latin typeface="Times New Roman" panose="02020603050405020304" pitchFamily="18" charset="0"/>
                          <a:ea typeface="Cambria" panose="02040503050406030204" pitchFamily="18" charset="0"/>
                          <a:cs typeface="Cambria" panose="02040503050406030204" pitchFamily="18" charset="0"/>
                        </a:rPr>
                        <a:t>Limited discussion on identifying distinctive hate speech characteristics and the specifics of dataset analysis.</a:t>
                      </a:r>
                      <a:endParaRPr lang="en-IN" sz="1100" kern="100" dirty="0">
                        <a:effectLst/>
                        <a:latin typeface="Cambria" panose="02040503050406030204" pitchFamily="18" charset="0"/>
                        <a:ea typeface="Cambria" panose="02040503050406030204" pitchFamily="18" charset="0"/>
                        <a:cs typeface="Cambria" panose="02040503050406030204" pitchFamily="18" charset="0"/>
                      </a:endParaRPr>
                    </a:p>
                  </a:txBody>
                  <a:tcPr marL="68580" marR="68580" marT="0" marB="0"/>
                </a:tc>
                <a:extLst>
                  <a:ext uri="{0D108BD9-81ED-4DB2-BD59-A6C34878D82A}">
                    <a16:rowId xmlns:a16="http://schemas.microsoft.com/office/drawing/2014/main" val="1926563956"/>
                  </a:ext>
                </a:extLst>
              </a:tr>
            </a:tbl>
          </a:graphicData>
        </a:graphic>
      </p:graphicFrame>
    </p:spTree>
    <p:extLst>
      <p:ext uri="{BB962C8B-B14F-4D97-AF65-F5344CB8AC3E}">
        <p14:creationId xmlns:p14="http://schemas.microsoft.com/office/powerpoint/2010/main" val="38864726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C4DB3-2E15-2C81-54F0-C418387F5739}"/>
              </a:ext>
            </a:extLst>
          </p:cNvPr>
          <p:cNvSpPr>
            <a:spLocks noGrp="1"/>
          </p:cNvSpPr>
          <p:nvPr>
            <p:ph type="title"/>
          </p:nvPr>
        </p:nvSpPr>
        <p:spPr>
          <a:xfrm>
            <a:off x="838200" y="145499"/>
            <a:ext cx="10515600" cy="1325563"/>
          </a:xfrm>
        </p:spPr>
        <p:txBody>
          <a:bodyPr/>
          <a:lstStyle/>
          <a:p>
            <a:pPr algn="ctr"/>
            <a:r>
              <a:rPr lang="en-IN"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5565F912-C531-4C9F-61B3-105B57F38A8F}"/>
              </a:ext>
            </a:extLst>
          </p:cNvPr>
          <p:cNvSpPr>
            <a:spLocks noGrp="1"/>
          </p:cNvSpPr>
          <p:nvPr>
            <p:ph idx="1"/>
          </p:nvPr>
        </p:nvSpPr>
        <p:spPr>
          <a:xfrm>
            <a:off x="838200" y="1471062"/>
            <a:ext cx="10515600" cy="4351338"/>
          </a:xfrm>
        </p:spPr>
        <p:txBody>
          <a:bodyPr>
            <a:normAutofit/>
          </a:bodyPr>
          <a:lstStyle/>
          <a:p>
            <a:pPr algn="just">
              <a:lnSpc>
                <a:spcPct val="150000"/>
              </a:lnSpc>
            </a:pPr>
            <a:r>
              <a:rPr lang="en-US" sz="1800" dirty="0">
                <a:effectLst/>
                <a:latin typeface="Times New Roman" panose="02020603050405020304" pitchFamily="18" charset="0"/>
                <a:ea typeface="Symbol" panose="05050102010706020507" pitchFamily="18" charset="2"/>
                <a:cs typeface="Times New Roman" panose="02020603050405020304" pitchFamily="18" charset="0"/>
              </a:rPr>
              <a:t>Most</a:t>
            </a:r>
            <a:r>
              <a:rPr lang="en-US" sz="1800" spc="2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models</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deal</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with</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the text</a:t>
            </a:r>
            <a:r>
              <a:rPr lang="en-US" sz="1800" spc="3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classification as</a:t>
            </a:r>
            <a:r>
              <a:rPr lang="en-US" sz="1800" spc="1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a:t>
            </a:r>
            <a:r>
              <a:rPr lang="en-US" sz="1800" spc="2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binary</a:t>
            </a:r>
            <a:r>
              <a:rPr lang="en-US" sz="1800" spc="3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classification</a:t>
            </a:r>
            <a:r>
              <a:rPr lang="en-US" sz="1800" spc="-2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problem</a:t>
            </a:r>
            <a:r>
              <a:rPr lang="en-US" sz="1800" spc="-2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(Hate</a:t>
            </a:r>
            <a:r>
              <a:rPr lang="en-US" sz="1800" spc="-28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and</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Not</a:t>
            </a:r>
            <a:r>
              <a:rPr lang="en-US" sz="1800" spc="1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hate),</a:t>
            </a:r>
            <a:r>
              <a:rPr lang="en-US" sz="1800" spc="-1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which</a:t>
            </a:r>
            <a:r>
              <a:rPr lang="en-US" sz="1800" spc="1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may</a:t>
            </a:r>
            <a:r>
              <a:rPr lang="en-US" sz="1800" spc="-2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be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seen</a:t>
            </a:r>
            <a:r>
              <a:rPr lang="en-US" sz="1800" spc="-1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as</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a:t>
            </a:r>
            <a:r>
              <a:rPr lang="en-US" sz="1800" spc="3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limitation.</a:t>
            </a:r>
            <a:endParaRPr lang="en-IN" sz="1800" dirty="0">
              <a:effectLst/>
              <a:latin typeface="Times New Roman" panose="02020603050405020304" pitchFamily="18" charset="0"/>
              <a:ea typeface="Symbol" panose="05050102010706020507" pitchFamily="18" charset="2"/>
              <a:cs typeface="Times New Roman" panose="02020603050405020304" pitchFamily="18" charset="0"/>
            </a:endParaRPr>
          </a:p>
          <a:p>
            <a:pPr algn="just">
              <a:lnSpc>
                <a:spcPct val="150000"/>
              </a:lnSpc>
            </a:pP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An</a:t>
            </a:r>
            <a:r>
              <a:rPr lang="en-US" sz="1800" spc="4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attempt</a:t>
            </a:r>
            <a:r>
              <a:rPr lang="en-US" sz="1800" spc="9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at</a:t>
            </a:r>
            <a:r>
              <a:rPr lang="en-US" sz="1800" spc="9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multi-label</a:t>
            </a:r>
            <a:r>
              <a:rPr lang="en-US" sz="1800" spc="3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classification</a:t>
            </a:r>
            <a:r>
              <a:rPr lang="en-US" sz="1800" spc="4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got</a:t>
            </a:r>
            <a:r>
              <a:rPr lang="en-US" sz="1800" spc="9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a:t>
            </a:r>
            <a:r>
              <a:rPr lang="en-US" sz="1800" spc="6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low</a:t>
            </a:r>
            <a:r>
              <a:rPr lang="en-US" sz="1800" spc="4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accuracy</a:t>
            </a:r>
            <a:r>
              <a:rPr lang="en-US" sz="1800" spc="5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due</a:t>
            </a:r>
            <a:r>
              <a:rPr lang="en-US" sz="1800" spc="6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to</a:t>
            </a:r>
            <a:r>
              <a:rPr lang="en-US" sz="1800" spc="9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a:t>
            </a:r>
            <a:r>
              <a:rPr lang="en-US" sz="1800" spc="4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large</a:t>
            </a:r>
            <a:r>
              <a:rPr lang="en-US" sz="1800" spc="6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amount</a:t>
            </a:r>
            <a:r>
              <a:rPr lang="en-US" sz="1800" spc="9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of</a:t>
            </a:r>
            <a:r>
              <a:rPr lang="en-US" sz="1800" spc="-28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unbalanced</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data</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in</a:t>
            </a:r>
            <a:r>
              <a:rPr lang="en-US" sz="1800" spc="-1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the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dataset.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800" dirty="0">
                <a:effectLst/>
                <a:latin typeface="Times New Roman" panose="02020603050405020304" pitchFamily="18" charset="0"/>
                <a:ea typeface="Symbol" panose="05050102010706020507" pitchFamily="18" charset="2"/>
                <a:cs typeface="Times New Roman" panose="02020603050405020304" pitchFamily="18" charset="0"/>
              </a:rPr>
              <a:t>Hate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content</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could</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be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in</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code-mixed</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language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form.</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But</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due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to</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the</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lack</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of</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availability of dataset, there is less work done in hate speech detection from Hindi-</a:t>
            </a:r>
            <a:r>
              <a:rPr lang="en-US" sz="1800" spc="5"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English</a:t>
            </a:r>
            <a:r>
              <a:rPr lang="en-US" sz="1800" spc="-2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code-mixed</a:t>
            </a:r>
            <a:r>
              <a:rPr lang="en-US" sz="1800" spc="10" dirty="0">
                <a:effectLst/>
                <a:latin typeface="Times New Roman" panose="02020603050405020304" pitchFamily="18" charset="0"/>
                <a:ea typeface="Symbol" panose="05050102010706020507" pitchFamily="18" charset="2"/>
                <a:cs typeface="Times New Roman" panose="02020603050405020304" pitchFamily="18" charset="0"/>
              </a:rPr>
              <a:t> </a:t>
            </a:r>
            <a:r>
              <a:rPr lang="en-US" sz="1800" dirty="0">
                <a:effectLst/>
                <a:latin typeface="Times New Roman" panose="02020603050405020304" pitchFamily="18" charset="0"/>
                <a:ea typeface="Symbol" panose="05050102010706020507" pitchFamily="18" charset="2"/>
                <a:cs typeface="Times New Roman" panose="02020603050405020304" pitchFamily="18" charset="0"/>
              </a:rPr>
              <a:t>comments.</a:t>
            </a:r>
          </a:p>
          <a:p>
            <a:pPr marL="0" indent="0" algn="just">
              <a:buNone/>
            </a:pPr>
            <a:endParaRPr lang="en-US" sz="1800" dirty="0">
              <a:effectLst/>
              <a:latin typeface="Times New Roman" panose="02020603050405020304" pitchFamily="18" charset="0"/>
              <a:ea typeface="Symbol" panose="05050102010706020507" pitchFamily="18" charset="2"/>
              <a:cs typeface="Times New Roman" panose="02020603050405020304" pitchFamily="18" charset="0"/>
            </a:endParaRPr>
          </a:p>
          <a:p>
            <a:pPr marL="0" indent="0" algn="just">
              <a:buNone/>
            </a:pPr>
            <a:endParaRPr lang="en-IN" sz="1800" dirty="0">
              <a:effectLst/>
              <a:latin typeface="Times New Roman" panose="02020603050405020304" pitchFamily="18" charset="0"/>
              <a:ea typeface="Symbol" panose="05050102010706020507" pitchFamily="18" charset="2"/>
              <a:cs typeface="Times New Roman" panose="02020603050405020304" pitchFamily="18" charset="0"/>
            </a:endParaRPr>
          </a:p>
        </p:txBody>
      </p:sp>
    </p:spTree>
    <p:extLst>
      <p:ext uri="{BB962C8B-B14F-4D97-AF65-F5344CB8AC3E}">
        <p14:creationId xmlns:p14="http://schemas.microsoft.com/office/powerpoint/2010/main" val="3947900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9517B-0119-5052-3862-3BB8DD349860}"/>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FAC3ECEC-D126-657A-58BA-613E13931B90}"/>
              </a:ext>
            </a:extLst>
          </p:cNvPr>
          <p:cNvSpPr>
            <a:spLocks noGrp="1"/>
          </p:cNvSpPr>
          <p:nvPr>
            <p:ph idx="1"/>
          </p:nvPr>
        </p:nvSpPr>
        <p:spPr/>
        <p:txBody>
          <a:bodyPr>
            <a:normAutofit/>
          </a:bodyPr>
          <a:lstStyle/>
          <a:p>
            <a:pPr algn="just">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proposed system is a desktop user interface (UI) application. Users can input textual content into the application.</a:t>
            </a:r>
          </a:p>
          <a:p>
            <a:pPr algn="just">
              <a:lnSpc>
                <a:spcPct val="150000"/>
              </a:lnSpc>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system classifies the content into one of three categories: hate, non-hate, or offensive.</a:t>
            </a:r>
          </a:p>
          <a:p>
            <a:pPr algn="just">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model employs N-gram and word embedding techniques from natural language processing (NLP).</a:t>
            </a:r>
          </a:p>
          <a:p>
            <a:pPr algn="just">
              <a:lnSpc>
                <a:spcPct val="150000"/>
              </a:lnSpc>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An ensemble machine learning approach is utilized for classification, which combines various single classification algorithms.</a:t>
            </a:r>
          </a:p>
          <a:p>
            <a:pPr marL="0" indent="0" algn="just">
              <a:buNone/>
            </a:pP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6045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2517</TotalTime>
  <Words>1755</Words>
  <Application>Microsoft Office PowerPoint</Application>
  <PresentationFormat>Widescreen</PresentationFormat>
  <Paragraphs>156</Paragraphs>
  <Slides>20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MT</vt:lpstr>
      <vt:lpstr>Calibri</vt:lpstr>
      <vt:lpstr>Calibri Light</vt:lpstr>
      <vt:lpstr>Cambria</vt:lpstr>
      <vt:lpstr>Montserrat Black</vt:lpstr>
      <vt:lpstr>Symbol</vt:lpstr>
      <vt:lpstr>Times New Roman</vt:lpstr>
      <vt:lpstr>Wingdings</vt:lpstr>
      <vt:lpstr>Office Theme</vt:lpstr>
      <vt:lpstr>EAST WEST INSTITUTE OF TECHNOLOGY  DEPARTMENT OF ARTIFICIAL  INTELLIGENCE  AND DATA SCIENCE </vt:lpstr>
      <vt:lpstr>TABLE OF CONTENTS</vt:lpstr>
      <vt:lpstr>ABSTRACT</vt:lpstr>
      <vt:lpstr>INTRODUCTION</vt:lpstr>
      <vt:lpstr>Problem Statement: “To implement hate speech detection system which classifies code-mix hate speech into multi-class using NLP and ensemble techniques.” </vt:lpstr>
      <vt:lpstr>Objectives:</vt:lpstr>
      <vt:lpstr>Literature survey</vt:lpstr>
      <vt:lpstr>Existing system</vt:lpstr>
      <vt:lpstr>Proposed system</vt:lpstr>
      <vt:lpstr>Hardware And Software Requirements</vt:lpstr>
      <vt:lpstr>Work flow of the system</vt:lpstr>
      <vt:lpstr>DESIGN ARCHITECTURE</vt:lpstr>
      <vt:lpstr>IMPLEMENTATION</vt:lpstr>
      <vt:lpstr>PowerPoint Presentation</vt:lpstr>
      <vt:lpstr>RESULTS</vt:lpstr>
      <vt:lpstr>PowerPoint Presentation</vt:lpstr>
      <vt:lpstr>APPLICATIONS</vt:lpstr>
      <vt:lpstr>ADVANTAGES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sneha S</dc:creator>
  <cp:lastModifiedBy>Admin</cp:lastModifiedBy>
  <cp:revision>44</cp:revision>
  <cp:lastPrinted>2024-10-21T05:07:45Z</cp:lastPrinted>
  <dcterms:created xsi:type="dcterms:W3CDTF">2023-10-16T15:48:05Z</dcterms:created>
  <dcterms:modified xsi:type="dcterms:W3CDTF">2024-12-08T14:24:33Z</dcterms:modified>
</cp:coreProperties>
</file>

<file path=docProps/thumbnail.jpeg>
</file>